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Be Vietnam" charset="1" panose="00000500000000000000"/>
      <p:regular r:id="rId16"/>
    </p:embeddedFont>
    <p:embeddedFont>
      <p:font typeface="Be Vietnam Italics" charset="1" panose="00000500000000000000"/>
      <p:regular r:id="rId17"/>
    </p:embeddedFont>
    <p:embeddedFont>
      <p:font typeface="Be Vietnam Thin" charset="1" panose="00000200000000000000"/>
      <p:regular r:id="rId18"/>
    </p:embeddedFont>
    <p:embeddedFont>
      <p:font typeface="Be Vietnam Thin Italics" charset="1" panose="00000300000000000000"/>
      <p:regular r:id="rId19"/>
    </p:embeddedFont>
    <p:embeddedFont>
      <p:font typeface="Be Vietnam Medium" charset="1" panose="00000600000000000000"/>
      <p:regular r:id="rId20"/>
    </p:embeddedFont>
    <p:embeddedFont>
      <p:font typeface="Be Vietnam Medium Italics" charset="1" panose="00000600000000000000"/>
      <p:regular r:id="rId21"/>
    </p:embeddedFont>
    <p:embeddedFont>
      <p:font typeface="Be Vietnam Ultra-Bold" charset="1" panose="00000900000000000000"/>
      <p:regular r:id="rId22"/>
    </p:embeddedFont>
    <p:embeddedFont>
      <p:font typeface="Be Vietnam Ultra-Bold Italics" charset="1" panose="000009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54" Target="slides/slide31.xml" Type="http://schemas.openxmlformats.org/officeDocument/2006/relationships/slide"/><Relationship Id="rId55" Target="slides/slide32.xml" Type="http://schemas.openxmlformats.org/officeDocument/2006/relationships/slide"/><Relationship Id="rId56" Target="slides/slide33.xml" Type="http://schemas.openxmlformats.org/officeDocument/2006/relationships/slide"/><Relationship Id="rId57" Target="slides/slide34.xml" Type="http://schemas.openxmlformats.org/officeDocument/2006/relationships/slide"/><Relationship Id="rId58" Target="slides/slide35.xml" Type="http://schemas.openxmlformats.org/officeDocument/2006/relationships/slide"/><Relationship Id="rId59" Target="slides/slide36.xml" Type="http://schemas.openxmlformats.org/officeDocument/2006/relationships/slide"/><Relationship Id="rId6" Target="fonts/font6.fntdata" Type="http://schemas.openxmlformats.org/officeDocument/2006/relationships/font"/><Relationship Id="rId60" Target="slides/slide37.xml" Type="http://schemas.openxmlformats.org/officeDocument/2006/relationships/slide"/><Relationship Id="rId61" Target="slides/slide38.xml" Type="http://schemas.openxmlformats.org/officeDocument/2006/relationships/slide"/><Relationship Id="rId62" Target="slides/slide39.xml" Type="http://schemas.openxmlformats.org/officeDocument/2006/relationships/slide"/><Relationship Id="rId63" Target="slides/slide40.xml" Type="http://schemas.openxmlformats.org/officeDocument/2006/relationships/slide"/><Relationship Id="rId64" Target="slides/slide41.xml" Type="http://schemas.openxmlformats.org/officeDocument/2006/relationships/slide"/><Relationship Id="rId65" Target="slides/slide42.xml" Type="http://schemas.openxmlformats.org/officeDocument/2006/relationships/slide"/><Relationship Id="rId66" Target="slides/slide43.xml" Type="http://schemas.openxmlformats.org/officeDocument/2006/relationships/slide"/><Relationship Id="rId67" Target="slides/slide44.xml" Type="http://schemas.openxmlformats.org/officeDocument/2006/relationships/slide"/><Relationship Id="rId68" Target="slides/slide45.xml" Type="http://schemas.openxmlformats.org/officeDocument/2006/relationships/slide"/><Relationship Id="rId69" Target="slides/slide46.xml" Type="http://schemas.openxmlformats.org/officeDocument/2006/relationships/slide"/><Relationship Id="rId7" Target="fonts/font7.fntdata" Type="http://schemas.openxmlformats.org/officeDocument/2006/relationships/font"/><Relationship Id="rId70" Target="slides/slide47.xml" Type="http://schemas.openxmlformats.org/officeDocument/2006/relationships/slide"/><Relationship Id="rId71" Target="slides/slide48.xml" Type="http://schemas.openxmlformats.org/officeDocument/2006/relationships/slide"/><Relationship Id="rId72" Target="slides/slide49.xml" Type="http://schemas.openxmlformats.org/officeDocument/2006/relationships/slide"/><Relationship Id="rId73" Target="slides/slide50.xml" Type="http://schemas.openxmlformats.org/officeDocument/2006/relationships/slide"/><Relationship Id="rId74" Target="slides/slide51.xml" Type="http://schemas.openxmlformats.org/officeDocument/2006/relationships/slide"/><Relationship Id="rId75" Target="slides/slide52.xml" Type="http://schemas.openxmlformats.org/officeDocument/2006/relationships/slide"/><Relationship Id="rId76" Target="slides/slide53.xml" Type="http://schemas.openxmlformats.org/officeDocument/2006/relationships/slide"/><Relationship Id="rId77" Target="slides/slide54.xml" Type="http://schemas.openxmlformats.org/officeDocument/2006/relationships/slide"/><Relationship Id="rId78" Target="slides/slide55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74.jpeg" Type="http://schemas.openxmlformats.org/officeDocument/2006/relationships/image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https://www.figma.com/proto/kYvHrnqoLD0qnNdP5VA7Fs/Grapevine-(Copy)?page-id=0%253A1&amp;type=design&amp;node-id=1467-14731&amp;viewport=9005%252C-1246%252C0.47&amp;t=2o2ooYolxQu9YgEk-9&amp;scaling=scale-down&amp;starting-point-node-id=1467%253A14731&amp;show-proto-sidebar=1" TargetMode="External" Type="http://schemas.openxmlformats.org/officeDocument/2006/relationships/hyperlink"/></Relationships>
</file>

<file path=ppt/slides/_rels/slide5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6" y="9234488"/>
            <a:ext cx="8419400" cy="23812"/>
          </a:xfrm>
          <a:prstGeom prst="line">
            <a:avLst/>
          </a:prstGeom>
          <a:ln cap="flat" w="9525">
            <a:solidFill>
              <a:srgbClr val="1C1C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692" y="1515672"/>
            <a:ext cx="756010" cy="777388"/>
          </a:xfrm>
          <a:custGeom>
            <a:avLst/>
            <a:gdLst/>
            <a:ahLst/>
            <a:cxnLst/>
            <a:rect r="r" b="b" t="t" l="l"/>
            <a:pathLst>
              <a:path h="777388" w="756010">
                <a:moveTo>
                  <a:pt x="0" y="0"/>
                </a:moveTo>
                <a:lnTo>
                  <a:pt x="756010" y="0"/>
                </a:lnTo>
                <a:lnTo>
                  <a:pt x="756010" y="777387"/>
                </a:lnTo>
                <a:lnTo>
                  <a:pt x="0" y="777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20244" y="1515672"/>
            <a:ext cx="5356542" cy="7609931"/>
          </a:xfrm>
          <a:custGeom>
            <a:avLst/>
            <a:gdLst/>
            <a:ahLst/>
            <a:cxnLst/>
            <a:rect r="r" b="b" t="t" l="l"/>
            <a:pathLst>
              <a:path h="7609931" w="5356542">
                <a:moveTo>
                  <a:pt x="0" y="0"/>
                </a:moveTo>
                <a:lnTo>
                  <a:pt x="5356542" y="0"/>
                </a:lnTo>
                <a:lnTo>
                  <a:pt x="5356542" y="7609931"/>
                </a:lnTo>
                <a:lnTo>
                  <a:pt x="0" y="76099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804413"/>
            <a:ext cx="8419406" cy="503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8"/>
              </a:lnSpc>
            </a:pPr>
            <a:r>
              <a:rPr lang="en-US" sz="10400" spc="-312">
                <a:solidFill>
                  <a:srgbClr val="1C1C1D"/>
                </a:solidFill>
                <a:latin typeface="Be Vietnam"/>
              </a:rPr>
              <a:t>A8: </a:t>
            </a:r>
          </a:p>
          <a:p>
            <a:pPr>
              <a:lnSpc>
                <a:spcPts val="9699"/>
              </a:lnSpc>
            </a:pPr>
            <a:r>
              <a:rPr lang="en-US" sz="9999" spc="-299">
                <a:solidFill>
                  <a:srgbClr val="744EAA"/>
                </a:solidFill>
                <a:latin typeface="Be Vietnam"/>
              </a:rPr>
              <a:t>INTERACTIVE HIGH-FI PROTOTYPE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7474" y="1574166"/>
            <a:ext cx="2453677" cy="64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9"/>
              </a:lnSpc>
              <a:spcBef>
                <a:spcPct val="0"/>
              </a:spcBef>
            </a:pPr>
            <a:r>
              <a:rPr lang="en-US" sz="1999">
                <a:solidFill>
                  <a:srgbClr val="1C1C1D"/>
                </a:solidFill>
                <a:latin typeface="Be Vietnam"/>
              </a:rPr>
              <a:t>Studio: Unintentional Good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05280" y="3107020"/>
            <a:ext cx="3737883" cy="6151280"/>
          </a:xfrm>
          <a:custGeom>
            <a:avLst/>
            <a:gdLst/>
            <a:ahLst/>
            <a:cxnLst/>
            <a:rect r="r" b="b" t="t" l="l"/>
            <a:pathLst>
              <a:path h="6151280" w="3737883">
                <a:moveTo>
                  <a:pt x="0" y="0"/>
                </a:moveTo>
                <a:lnTo>
                  <a:pt x="3737883" y="0"/>
                </a:lnTo>
                <a:lnTo>
                  <a:pt x="3737883" y="6151280"/>
                </a:lnTo>
                <a:lnTo>
                  <a:pt x="0" y="615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6427"/>
            <a:ext cx="1176330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High-Level </a:t>
            </a:r>
            <a:r>
              <a:rPr lang="en-US" sz="7500" spc="-225">
                <a:solidFill>
                  <a:srgbClr val="AA8DD8"/>
                </a:solidFill>
                <a:latin typeface="Be Vietnam"/>
              </a:rPr>
              <a:t>Summary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75414" y="3049870"/>
            <a:ext cx="11011814" cy="684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31F1F"/>
                </a:solidFill>
                <a:latin typeface="Canva Sans Bold"/>
              </a:rPr>
              <a:t>H4 Consistency &amp; Standards</a:t>
            </a:r>
          </a:p>
          <a:p>
            <a:pPr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231F1F"/>
                </a:solidFill>
                <a:latin typeface="Canva Sans"/>
              </a:rPr>
              <a:t>W</a:t>
            </a:r>
            <a:r>
              <a:rPr lang="en-US" sz="2600">
                <a:solidFill>
                  <a:srgbClr val="231F1F"/>
                </a:solidFill>
                <a:latin typeface="Canva Sans"/>
              </a:rPr>
              <a:t>ording and phrasing across screens</a:t>
            </a:r>
          </a:p>
          <a:p>
            <a:pPr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231F1F"/>
                </a:solidFill>
                <a:latin typeface="Canva Sans"/>
              </a:rPr>
              <a:t>Confusion regarding recommend vs. endorse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31F1F"/>
                </a:solidFill>
                <a:latin typeface="Canva Sans Bold"/>
              </a:rPr>
              <a:t>H8 Minimalist Design</a:t>
            </a:r>
          </a:p>
          <a:p>
            <a:pPr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231F1F"/>
                </a:solidFill>
                <a:latin typeface="Canva Sans"/>
              </a:rPr>
              <a:t>Grid alignment, colors, clutter</a:t>
            </a:r>
          </a:p>
          <a:p>
            <a:pPr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231F1F"/>
                </a:solidFill>
                <a:latin typeface="Canva Sans"/>
              </a:rPr>
              <a:t>Utility of the home page: social app or functional app?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31F1F"/>
                </a:solidFill>
                <a:latin typeface="Canva Sans Bold"/>
              </a:rPr>
              <a:t>H1 Visibility and System Status</a:t>
            </a:r>
          </a:p>
          <a:p>
            <a:pPr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231F1F"/>
                </a:solidFill>
                <a:latin typeface="Canva Sans"/>
              </a:rPr>
              <a:t>More prompts to guide the user towards action items</a:t>
            </a:r>
          </a:p>
          <a:p>
            <a:pPr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231F1F"/>
                </a:solidFill>
                <a:latin typeface="Canva Sans"/>
              </a:rPr>
              <a:t>Information or documentation to keep user informed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31F1F"/>
                </a:solidFill>
                <a:latin typeface="Canva Sans Bold"/>
              </a:rPr>
              <a:t>H12 Value Alignment and Inclusion</a:t>
            </a:r>
          </a:p>
          <a:p>
            <a:pPr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231F1F"/>
                </a:solidFill>
                <a:latin typeface="Canva Sans"/>
              </a:rPr>
              <a:t>Too many features and screens --&gt; decrease in efficiency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231F1F"/>
                </a:solidFill>
                <a:latin typeface="Canva Sans Bold"/>
              </a:rPr>
              <a:t>Additional</a:t>
            </a:r>
          </a:p>
          <a:p>
            <a:pPr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231F1F"/>
                </a:solidFill>
                <a:latin typeface="Canva Sans"/>
              </a:rPr>
              <a:t>Limited abilities to undo, delete, or edit actions</a:t>
            </a:r>
          </a:p>
          <a:p>
            <a:pPr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231F1F"/>
                </a:solidFill>
                <a:latin typeface="Canva Sans"/>
              </a:rPr>
              <a:t>Rethinking visibility/privacy details</a:t>
            </a:r>
          </a:p>
          <a:p>
            <a:pPr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231F1F"/>
                </a:solidFill>
                <a:latin typeface="Canva Sans"/>
              </a:rPr>
              <a:t>Consolidating search/create recommendation</a:t>
            </a:r>
          </a:p>
        </p:txBody>
      </p:sp>
      <p:sp>
        <p:nvSpPr>
          <p:cNvPr name="AutoShape 8" id="8"/>
          <p:cNvSpPr/>
          <p:nvPr/>
        </p:nvSpPr>
        <p:spPr>
          <a:xfrm>
            <a:off x="6141549" y="3107020"/>
            <a:ext cx="0" cy="6791960"/>
          </a:xfrm>
          <a:prstGeom prst="line">
            <a:avLst/>
          </a:prstGeom>
          <a:ln cap="flat" w="19050">
            <a:solidFill>
              <a:srgbClr val="231F1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67926" y="4155299"/>
            <a:ext cx="4314573" cy="3607117"/>
            <a:chOff x="0" y="0"/>
            <a:chExt cx="1136348" cy="9500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6348" cy="950023"/>
            </a:xfrm>
            <a:custGeom>
              <a:avLst/>
              <a:gdLst/>
              <a:ahLst/>
              <a:cxnLst/>
              <a:rect r="r" b="b" t="t" l="l"/>
              <a:pathLst>
                <a:path h="950023" w="1136348">
                  <a:moveTo>
                    <a:pt x="91513" y="0"/>
                  </a:moveTo>
                  <a:lnTo>
                    <a:pt x="1044836" y="0"/>
                  </a:lnTo>
                  <a:cubicBezTo>
                    <a:pt x="1095377" y="0"/>
                    <a:pt x="1136348" y="40972"/>
                    <a:pt x="1136348" y="91513"/>
                  </a:cubicBezTo>
                  <a:lnTo>
                    <a:pt x="1136348" y="858510"/>
                  </a:lnTo>
                  <a:cubicBezTo>
                    <a:pt x="1136348" y="909051"/>
                    <a:pt x="1095377" y="950023"/>
                    <a:pt x="1044836" y="950023"/>
                  </a:cubicBezTo>
                  <a:lnTo>
                    <a:pt x="91513" y="950023"/>
                  </a:lnTo>
                  <a:cubicBezTo>
                    <a:pt x="40972" y="950023"/>
                    <a:pt x="0" y="909051"/>
                    <a:pt x="0" y="858510"/>
                  </a:cubicBezTo>
                  <a:lnTo>
                    <a:pt x="0" y="91513"/>
                  </a:lnTo>
                  <a:cubicBezTo>
                    <a:pt x="0" y="40972"/>
                    <a:pt x="40972" y="0"/>
                    <a:pt x="91513" y="0"/>
                  </a:cubicBezTo>
                  <a:close/>
                </a:path>
              </a:pathLst>
            </a:custGeom>
            <a:solidFill>
              <a:srgbClr val="744EAA"/>
            </a:solidFill>
            <a:ln w="190500" cap="rnd">
              <a:solidFill>
                <a:srgbClr val="744EA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36348" cy="99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“..difficult to tell which friend originally recommended which service, and which other friend endorsed”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 #5 (H1 Severity 3)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531158"/>
            <a:ext cx="14111388" cy="167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Additional Details</a:t>
            </a:r>
          </a:p>
          <a:p>
            <a:pPr>
              <a:lnSpc>
                <a:spcPts val="3750"/>
              </a:lnSpc>
            </a:pPr>
            <a:r>
              <a:rPr lang="en-US" sz="3000" spc="-89">
                <a:solidFill>
                  <a:srgbClr val="F9FAF4"/>
                </a:solidFill>
                <a:latin typeface="Be Vietnam"/>
              </a:rPr>
              <a:t>On Severity 2-3 Violations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3794" y="3085324"/>
            <a:ext cx="1622581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Fix confusion regarding recommend vs. endorse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073750" y="4155299"/>
            <a:ext cx="4264174" cy="2292667"/>
            <a:chOff x="0" y="0"/>
            <a:chExt cx="1123075" cy="603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3075" cy="603830"/>
            </a:xfrm>
            <a:custGeom>
              <a:avLst/>
              <a:gdLst/>
              <a:ahLst/>
              <a:cxnLst/>
              <a:rect r="r" b="b" t="t" l="l"/>
              <a:pathLst>
                <a:path h="603830" w="1123075">
                  <a:moveTo>
                    <a:pt x="92594" y="0"/>
                  </a:moveTo>
                  <a:lnTo>
                    <a:pt x="1030480" y="0"/>
                  </a:lnTo>
                  <a:cubicBezTo>
                    <a:pt x="1055038" y="0"/>
                    <a:pt x="1078590" y="9755"/>
                    <a:pt x="1095954" y="27120"/>
                  </a:cubicBezTo>
                  <a:cubicBezTo>
                    <a:pt x="1113319" y="44485"/>
                    <a:pt x="1123075" y="68037"/>
                    <a:pt x="1123075" y="92594"/>
                  </a:cubicBezTo>
                  <a:lnTo>
                    <a:pt x="1123075" y="511236"/>
                  </a:lnTo>
                  <a:cubicBezTo>
                    <a:pt x="1123075" y="535793"/>
                    <a:pt x="1113319" y="559345"/>
                    <a:pt x="1095954" y="576710"/>
                  </a:cubicBezTo>
                  <a:cubicBezTo>
                    <a:pt x="1078590" y="594075"/>
                    <a:pt x="1055038" y="603830"/>
                    <a:pt x="1030480" y="603830"/>
                  </a:cubicBezTo>
                  <a:lnTo>
                    <a:pt x="92594" y="603830"/>
                  </a:lnTo>
                  <a:cubicBezTo>
                    <a:pt x="68037" y="603830"/>
                    <a:pt x="44485" y="594075"/>
                    <a:pt x="27120" y="576710"/>
                  </a:cubicBezTo>
                  <a:cubicBezTo>
                    <a:pt x="9755" y="559345"/>
                    <a:pt x="0" y="535793"/>
                    <a:pt x="0" y="511236"/>
                  </a:cubicBezTo>
                  <a:lnTo>
                    <a:pt x="0" y="92594"/>
                  </a:lnTo>
                  <a:cubicBezTo>
                    <a:pt x="0" y="68037"/>
                    <a:pt x="9755" y="44485"/>
                    <a:pt x="27120" y="27120"/>
                  </a:cubicBezTo>
                  <a:cubicBezTo>
                    <a:pt x="44485" y="9755"/>
                    <a:pt x="68037" y="0"/>
                    <a:pt x="92594" y="0"/>
                  </a:cubicBezTo>
                  <a:close/>
                </a:path>
              </a:pathLst>
            </a:custGeom>
            <a:solidFill>
              <a:srgbClr val="AA8DD8"/>
            </a:solidFill>
            <a:ln w="190500" cap="rnd">
              <a:solidFill>
                <a:srgbClr val="AA8DD8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23075" cy="65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“.. it does not make sense to me what the star button is”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</a:t>
              </a: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#10 (H2 Severity 2)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33199" y="4170184"/>
            <a:ext cx="5020244" cy="2292667"/>
            <a:chOff x="0" y="0"/>
            <a:chExt cx="1322204" cy="6038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22204" cy="603830"/>
            </a:xfrm>
            <a:custGeom>
              <a:avLst/>
              <a:gdLst/>
              <a:ahLst/>
              <a:cxnLst/>
              <a:rect r="r" b="b" t="t" l="l"/>
              <a:pathLst>
                <a:path h="603830" w="1322204">
                  <a:moveTo>
                    <a:pt x="78649" y="0"/>
                  </a:moveTo>
                  <a:lnTo>
                    <a:pt x="1243555" y="0"/>
                  </a:lnTo>
                  <a:cubicBezTo>
                    <a:pt x="1264414" y="0"/>
                    <a:pt x="1284419" y="8286"/>
                    <a:pt x="1299168" y="23036"/>
                  </a:cubicBezTo>
                  <a:cubicBezTo>
                    <a:pt x="1313918" y="37785"/>
                    <a:pt x="1322204" y="57790"/>
                    <a:pt x="1322204" y="78649"/>
                  </a:cubicBezTo>
                  <a:lnTo>
                    <a:pt x="1322204" y="525181"/>
                  </a:lnTo>
                  <a:cubicBezTo>
                    <a:pt x="1322204" y="546040"/>
                    <a:pt x="1313918" y="566045"/>
                    <a:pt x="1299168" y="580794"/>
                  </a:cubicBezTo>
                  <a:cubicBezTo>
                    <a:pt x="1284419" y="595544"/>
                    <a:pt x="1264414" y="603830"/>
                    <a:pt x="1243555" y="603830"/>
                  </a:cubicBezTo>
                  <a:lnTo>
                    <a:pt x="78649" y="603830"/>
                  </a:lnTo>
                  <a:cubicBezTo>
                    <a:pt x="57790" y="603830"/>
                    <a:pt x="37785" y="595544"/>
                    <a:pt x="23036" y="580794"/>
                  </a:cubicBezTo>
                  <a:cubicBezTo>
                    <a:pt x="8286" y="566045"/>
                    <a:pt x="0" y="546040"/>
                    <a:pt x="0" y="525181"/>
                  </a:cubicBezTo>
                  <a:lnTo>
                    <a:pt x="0" y="78649"/>
                  </a:lnTo>
                  <a:cubicBezTo>
                    <a:pt x="0" y="57790"/>
                    <a:pt x="8286" y="37785"/>
                    <a:pt x="23036" y="23036"/>
                  </a:cubicBezTo>
                  <a:cubicBezTo>
                    <a:pt x="37785" y="8286"/>
                    <a:pt x="57790" y="0"/>
                    <a:pt x="78649" y="0"/>
                  </a:cubicBezTo>
                  <a:close/>
                </a:path>
              </a:pathLst>
            </a:custGeom>
            <a:solidFill>
              <a:srgbClr val="744EAA"/>
            </a:solidFill>
            <a:ln w="190500" cap="rnd">
              <a:solidFill>
                <a:srgbClr val="744EA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22204" cy="65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“..[the star button] leading to different actions at different times is confusing for users”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 #23 (H4 Severity 3)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43321" y="6602323"/>
            <a:ext cx="5676753" cy="3343368"/>
            <a:chOff x="0" y="0"/>
            <a:chExt cx="1495112" cy="8805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95112" cy="880558"/>
            </a:xfrm>
            <a:custGeom>
              <a:avLst/>
              <a:gdLst/>
              <a:ahLst/>
              <a:cxnLst/>
              <a:rect r="r" b="b" t="t" l="l"/>
              <a:pathLst>
                <a:path h="880558" w="1495112">
                  <a:moveTo>
                    <a:pt x="69553" y="0"/>
                  </a:moveTo>
                  <a:lnTo>
                    <a:pt x="1425559" y="0"/>
                  </a:lnTo>
                  <a:cubicBezTo>
                    <a:pt x="1444005" y="0"/>
                    <a:pt x="1461697" y="7328"/>
                    <a:pt x="1474740" y="20372"/>
                  </a:cubicBezTo>
                  <a:cubicBezTo>
                    <a:pt x="1487784" y="33416"/>
                    <a:pt x="1495112" y="51107"/>
                    <a:pt x="1495112" y="69553"/>
                  </a:cubicBezTo>
                  <a:lnTo>
                    <a:pt x="1495112" y="811004"/>
                  </a:lnTo>
                  <a:cubicBezTo>
                    <a:pt x="1495112" y="829451"/>
                    <a:pt x="1487784" y="847142"/>
                    <a:pt x="1474740" y="860186"/>
                  </a:cubicBezTo>
                  <a:cubicBezTo>
                    <a:pt x="1461697" y="873230"/>
                    <a:pt x="1444005" y="880558"/>
                    <a:pt x="1425559" y="880558"/>
                  </a:cubicBezTo>
                  <a:lnTo>
                    <a:pt x="69553" y="880558"/>
                  </a:lnTo>
                  <a:cubicBezTo>
                    <a:pt x="51107" y="880558"/>
                    <a:pt x="33416" y="873230"/>
                    <a:pt x="20372" y="860186"/>
                  </a:cubicBezTo>
                  <a:cubicBezTo>
                    <a:pt x="7328" y="847142"/>
                    <a:pt x="0" y="829451"/>
                    <a:pt x="0" y="811004"/>
                  </a:cubicBezTo>
                  <a:lnTo>
                    <a:pt x="0" y="69553"/>
                  </a:lnTo>
                  <a:cubicBezTo>
                    <a:pt x="0" y="51107"/>
                    <a:pt x="7328" y="33416"/>
                    <a:pt x="20372" y="20372"/>
                  </a:cubicBezTo>
                  <a:cubicBezTo>
                    <a:pt x="33416" y="7328"/>
                    <a:pt x="51107" y="0"/>
                    <a:pt x="69553" y="0"/>
                  </a:cubicBezTo>
                  <a:close/>
                </a:path>
              </a:pathLst>
            </a:custGeom>
            <a:solidFill>
              <a:srgbClr val="744EAA"/>
            </a:solidFill>
            <a:ln w="190500" cap="rnd">
              <a:solidFill>
                <a:srgbClr val="744EAA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495112" cy="928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“.. friends in a user’s network can either “endorse” or “also recommend” another service, but no clear distinction is made between the two different actions”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 #24 (H4 Severity 3)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085870" y="6602323"/>
            <a:ext cx="6754080" cy="2292667"/>
            <a:chOff x="0" y="0"/>
            <a:chExt cx="1778852" cy="603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778852" cy="603830"/>
            </a:xfrm>
            <a:custGeom>
              <a:avLst/>
              <a:gdLst/>
              <a:ahLst/>
              <a:cxnLst/>
              <a:rect r="r" b="b" t="t" l="l"/>
              <a:pathLst>
                <a:path h="603830" w="1778852">
                  <a:moveTo>
                    <a:pt x="58459" y="0"/>
                  </a:moveTo>
                  <a:lnTo>
                    <a:pt x="1720393" y="0"/>
                  </a:lnTo>
                  <a:cubicBezTo>
                    <a:pt x="1752679" y="0"/>
                    <a:pt x="1778852" y="26173"/>
                    <a:pt x="1778852" y="58459"/>
                  </a:cubicBezTo>
                  <a:lnTo>
                    <a:pt x="1778852" y="545371"/>
                  </a:lnTo>
                  <a:cubicBezTo>
                    <a:pt x="1778852" y="560875"/>
                    <a:pt x="1772693" y="575745"/>
                    <a:pt x="1761730" y="586708"/>
                  </a:cubicBezTo>
                  <a:cubicBezTo>
                    <a:pt x="1750767" y="597671"/>
                    <a:pt x="1735898" y="603830"/>
                    <a:pt x="1720393" y="603830"/>
                  </a:cubicBezTo>
                  <a:lnTo>
                    <a:pt x="58459" y="603830"/>
                  </a:lnTo>
                  <a:cubicBezTo>
                    <a:pt x="42955" y="603830"/>
                    <a:pt x="28086" y="597671"/>
                    <a:pt x="17122" y="586708"/>
                  </a:cubicBezTo>
                  <a:cubicBezTo>
                    <a:pt x="6159" y="575745"/>
                    <a:pt x="0" y="560875"/>
                    <a:pt x="0" y="545371"/>
                  </a:cubicBezTo>
                  <a:lnTo>
                    <a:pt x="0" y="58459"/>
                  </a:lnTo>
                  <a:cubicBezTo>
                    <a:pt x="0" y="42955"/>
                    <a:pt x="6159" y="28086"/>
                    <a:pt x="17122" y="17122"/>
                  </a:cubicBezTo>
                  <a:cubicBezTo>
                    <a:pt x="28086" y="6159"/>
                    <a:pt x="42955" y="0"/>
                    <a:pt x="58459" y="0"/>
                  </a:cubicBezTo>
                  <a:close/>
                </a:path>
              </a:pathLst>
            </a:custGeom>
            <a:solidFill>
              <a:srgbClr val="AA8DD8"/>
            </a:solidFill>
            <a:ln w="190500" cap="rnd">
              <a:solidFill>
                <a:srgbClr val="AA8DD8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778852" cy="65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“.. Users may be confused by this inconsistent iconography for the same function of leaving a recommendation.”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</a:t>
              </a: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#27 (H4 Severity 2)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7917" y="3106823"/>
            <a:ext cx="1672537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More prompts, explanation, and documentation to guide and inform users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31158"/>
            <a:ext cx="14111388" cy="167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Additional Details</a:t>
            </a:r>
          </a:p>
          <a:p>
            <a:pPr>
              <a:lnSpc>
                <a:spcPts val="3750"/>
              </a:lnSpc>
            </a:pPr>
            <a:r>
              <a:rPr lang="en-US" sz="3000" spc="-89">
                <a:solidFill>
                  <a:srgbClr val="F9FAF4"/>
                </a:solidFill>
                <a:latin typeface="Be Vietnam"/>
              </a:rPr>
              <a:t>On Severity 2-3 Violations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7917" y="4103773"/>
            <a:ext cx="5671560" cy="2730817"/>
            <a:chOff x="0" y="0"/>
            <a:chExt cx="1493744" cy="7192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93744" cy="719228"/>
            </a:xfrm>
            <a:custGeom>
              <a:avLst/>
              <a:gdLst/>
              <a:ahLst/>
              <a:cxnLst/>
              <a:rect r="r" b="b" t="t" l="l"/>
              <a:pathLst>
                <a:path h="719228" w="1493744">
                  <a:moveTo>
                    <a:pt x="69617" y="0"/>
                  </a:moveTo>
                  <a:lnTo>
                    <a:pt x="1424127" y="0"/>
                  </a:lnTo>
                  <a:cubicBezTo>
                    <a:pt x="1462575" y="0"/>
                    <a:pt x="1493744" y="31169"/>
                    <a:pt x="1493744" y="69617"/>
                  </a:cubicBezTo>
                  <a:lnTo>
                    <a:pt x="1493744" y="649610"/>
                  </a:lnTo>
                  <a:cubicBezTo>
                    <a:pt x="1493744" y="688059"/>
                    <a:pt x="1462575" y="719228"/>
                    <a:pt x="1424127" y="719228"/>
                  </a:cubicBezTo>
                  <a:lnTo>
                    <a:pt x="69617" y="719228"/>
                  </a:lnTo>
                  <a:cubicBezTo>
                    <a:pt x="31169" y="719228"/>
                    <a:pt x="0" y="688059"/>
                    <a:pt x="0" y="649610"/>
                  </a:cubicBezTo>
                  <a:lnTo>
                    <a:pt x="0" y="69617"/>
                  </a:lnTo>
                  <a:cubicBezTo>
                    <a:pt x="0" y="31169"/>
                    <a:pt x="31169" y="0"/>
                    <a:pt x="69617" y="0"/>
                  </a:cubicBezTo>
                  <a:close/>
                </a:path>
              </a:pathLst>
            </a:custGeom>
            <a:solidFill>
              <a:srgbClr val="AA8DD8"/>
            </a:solidFill>
            <a:ln w="190500" cap="rnd">
              <a:solidFill>
                <a:srgbClr val="AA8DD8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93744" cy="766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“After clicking the search icon in the bottom navigation bar...no other prompt relating to what to search for.“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</a:t>
              </a: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#2 (H1 Severity 2)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000193" y="4103773"/>
            <a:ext cx="4609702" cy="4921567"/>
            <a:chOff x="0" y="0"/>
            <a:chExt cx="1214078" cy="12962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4078" cy="1296215"/>
            </a:xfrm>
            <a:custGeom>
              <a:avLst/>
              <a:gdLst/>
              <a:ahLst/>
              <a:cxnLst/>
              <a:rect r="r" b="b" t="t" l="l"/>
              <a:pathLst>
                <a:path h="1296215" w="1214078">
                  <a:moveTo>
                    <a:pt x="85654" y="0"/>
                  </a:moveTo>
                  <a:lnTo>
                    <a:pt x="1128424" y="0"/>
                  </a:lnTo>
                  <a:cubicBezTo>
                    <a:pt x="1151141" y="0"/>
                    <a:pt x="1172927" y="9024"/>
                    <a:pt x="1188990" y="25087"/>
                  </a:cubicBezTo>
                  <a:cubicBezTo>
                    <a:pt x="1205054" y="41151"/>
                    <a:pt x="1214078" y="62937"/>
                    <a:pt x="1214078" y="85654"/>
                  </a:cubicBezTo>
                  <a:lnTo>
                    <a:pt x="1214078" y="1210562"/>
                  </a:lnTo>
                  <a:cubicBezTo>
                    <a:pt x="1214078" y="1233278"/>
                    <a:pt x="1205054" y="1255065"/>
                    <a:pt x="1188990" y="1271128"/>
                  </a:cubicBezTo>
                  <a:cubicBezTo>
                    <a:pt x="1172927" y="1287191"/>
                    <a:pt x="1151141" y="1296215"/>
                    <a:pt x="1128424" y="1296215"/>
                  </a:cubicBezTo>
                  <a:lnTo>
                    <a:pt x="85654" y="1296215"/>
                  </a:lnTo>
                  <a:cubicBezTo>
                    <a:pt x="62937" y="1296215"/>
                    <a:pt x="41151" y="1287191"/>
                    <a:pt x="25087" y="1271128"/>
                  </a:cubicBezTo>
                  <a:cubicBezTo>
                    <a:pt x="9024" y="1255065"/>
                    <a:pt x="0" y="1233278"/>
                    <a:pt x="0" y="1210562"/>
                  </a:cubicBezTo>
                  <a:lnTo>
                    <a:pt x="0" y="85654"/>
                  </a:lnTo>
                  <a:cubicBezTo>
                    <a:pt x="0" y="62937"/>
                    <a:pt x="9024" y="41151"/>
                    <a:pt x="25087" y="25087"/>
                  </a:cubicBezTo>
                  <a:cubicBezTo>
                    <a:pt x="41151" y="9024"/>
                    <a:pt x="62937" y="0"/>
                    <a:pt x="85654" y="0"/>
                  </a:cubicBezTo>
                  <a:close/>
                </a:path>
              </a:pathLst>
            </a:custGeom>
            <a:solidFill>
              <a:srgbClr val="744EAA"/>
            </a:solidFill>
            <a:ln w="190500" cap="rnd">
              <a:solidFill>
                <a:srgbClr val="744EAA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14078" cy="1343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“...no notification that is sent to the user if someone accepts their request in the inbox...Users would likely want to see if a request has been fulfilled so they can act on the recommendation.”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 #3 (H1 Severity 3)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478932" y="7029370"/>
            <a:ext cx="4130736" cy="2730817"/>
            <a:chOff x="0" y="0"/>
            <a:chExt cx="1087931" cy="7192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87930" cy="719228"/>
            </a:xfrm>
            <a:custGeom>
              <a:avLst/>
              <a:gdLst/>
              <a:ahLst/>
              <a:cxnLst/>
              <a:rect r="r" b="b" t="t" l="l"/>
              <a:pathLst>
                <a:path h="719228" w="1087930">
                  <a:moveTo>
                    <a:pt x="95585" y="0"/>
                  </a:moveTo>
                  <a:lnTo>
                    <a:pt x="992345" y="0"/>
                  </a:lnTo>
                  <a:cubicBezTo>
                    <a:pt x="1045135" y="0"/>
                    <a:pt x="1087930" y="42795"/>
                    <a:pt x="1087930" y="95585"/>
                  </a:cubicBezTo>
                  <a:lnTo>
                    <a:pt x="1087930" y="623642"/>
                  </a:lnTo>
                  <a:cubicBezTo>
                    <a:pt x="1087930" y="676433"/>
                    <a:pt x="1045135" y="719228"/>
                    <a:pt x="992345" y="719228"/>
                  </a:cubicBezTo>
                  <a:lnTo>
                    <a:pt x="95585" y="719228"/>
                  </a:lnTo>
                  <a:cubicBezTo>
                    <a:pt x="42795" y="719228"/>
                    <a:pt x="0" y="676433"/>
                    <a:pt x="0" y="623642"/>
                  </a:cubicBezTo>
                  <a:lnTo>
                    <a:pt x="0" y="95585"/>
                  </a:lnTo>
                  <a:cubicBezTo>
                    <a:pt x="0" y="42795"/>
                    <a:pt x="42795" y="0"/>
                    <a:pt x="95585" y="0"/>
                  </a:cubicBezTo>
                  <a:close/>
                </a:path>
              </a:pathLst>
            </a:custGeom>
            <a:solidFill>
              <a:srgbClr val="744EAA"/>
            </a:solidFill>
            <a:ln w="190500" cap="rnd">
              <a:solidFill>
                <a:srgbClr val="744EA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087931" cy="766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“no documentation of the type of visibility that you set in your pending requests“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 #4 (H1 Severity 3)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7917" y="7029370"/>
            <a:ext cx="7386477" cy="2730817"/>
            <a:chOff x="0" y="0"/>
            <a:chExt cx="1945410" cy="7192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45410" cy="719228"/>
            </a:xfrm>
            <a:custGeom>
              <a:avLst/>
              <a:gdLst/>
              <a:ahLst/>
              <a:cxnLst/>
              <a:rect r="r" b="b" t="t" l="l"/>
              <a:pathLst>
                <a:path h="719228" w="1945410">
                  <a:moveTo>
                    <a:pt x="53454" y="0"/>
                  </a:moveTo>
                  <a:lnTo>
                    <a:pt x="1891955" y="0"/>
                  </a:lnTo>
                  <a:cubicBezTo>
                    <a:pt x="1906132" y="0"/>
                    <a:pt x="1919729" y="5632"/>
                    <a:pt x="1929753" y="15656"/>
                  </a:cubicBezTo>
                  <a:cubicBezTo>
                    <a:pt x="1939778" y="25681"/>
                    <a:pt x="1945410" y="39277"/>
                    <a:pt x="1945410" y="53454"/>
                  </a:cubicBezTo>
                  <a:lnTo>
                    <a:pt x="1945410" y="665773"/>
                  </a:lnTo>
                  <a:cubicBezTo>
                    <a:pt x="1945410" y="679950"/>
                    <a:pt x="1939778" y="693547"/>
                    <a:pt x="1929753" y="703571"/>
                  </a:cubicBezTo>
                  <a:cubicBezTo>
                    <a:pt x="1919729" y="713596"/>
                    <a:pt x="1906132" y="719228"/>
                    <a:pt x="1891955" y="719228"/>
                  </a:cubicBezTo>
                  <a:lnTo>
                    <a:pt x="53454" y="719228"/>
                  </a:lnTo>
                  <a:cubicBezTo>
                    <a:pt x="39277" y="719228"/>
                    <a:pt x="25681" y="713596"/>
                    <a:pt x="15656" y="703571"/>
                  </a:cubicBezTo>
                  <a:cubicBezTo>
                    <a:pt x="5632" y="693547"/>
                    <a:pt x="0" y="679950"/>
                    <a:pt x="0" y="665773"/>
                  </a:cubicBezTo>
                  <a:lnTo>
                    <a:pt x="0" y="53454"/>
                  </a:lnTo>
                  <a:cubicBezTo>
                    <a:pt x="0" y="39277"/>
                    <a:pt x="5632" y="25681"/>
                    <a:pt x="15656" y="15656"/>
                  </a:cubicBezTo>
                  <a:cubicBezTo>
                    <a:pt x="25681" y="5632"/>
                    <a:pt x="39277" y="0"/>
                    <a:pt x="53454" y="0"/>
                  </a:cubicBezTo>
                  <a:close/>
                </a:path>
              </a:pathLst>
            </a:custGeom>
            <a:solidFill>
              <a:srgbClr val="AA8DD8"/>
            </a:solidFill>
            <a:ln w="190500" cap="rnd">
              <a:solidFill>
                <a:srgbClr val="AA8DD8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945410" cy="766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 Can’t differentiate between this search bar and the simple task search bar... the search bar does not tell you what you are searching for (a business to create a recommendation).”</a:t>
              </a:r>
            </a:p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</a:t>
              </a: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#28 (H5 Severity 2)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745706" y="4103773"/>
            <a:ext cx="5863962" cy="2730817"/>
            <a:chOff x="0" y="0"/>
            <a:chExt cx="1544418" cy="71922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4418" cy="719228"/>
            </a:xfrm>
            <a:custGeom>
              <a:avLst/>
              <a:gdLst/>
              <a:ahLst/>
              <a:cxnLst/>
              <a:rect r="r" b="b" t="t" l="l"/>
              <a:pathLst>
                <a:path h="719228" w="1544418">
                  <a:moveTo>
                    <a:pt x="67333" y="0"/>
                  </a:moveTo>
                  <a:lnTo>
                    <a:pt x="1477085" y="0"/>
                  </a:lnTo>
                  <a:cubicBezTo>
                    <a:pt x="1494943" y="0"/>
                    <a:pt x="1512069" y="7094"/>
                    <a:pt x="1524697" y="19721"/>
                  </a:cubicBezTo>
                  <a:cubicBezTo>
                    <a:pt x="1537324" y="32349"/>
                    <a:pt x="1544418" y="49475"/>
                    <a:pt x="1544418" y="67333"/>
                  </a:cubicBezTo>
                  <a:lnTo>
                    <a:pt x="1544418" y="651895"/>
                  </a:lnTo>
                  <a:cubicBezTo>
                    <a:pt x="1544418" y="669752"/>
                    <a:pt x="1537324" y="686879"/>
                    <a:pt x="1524697" y="699506"/>
                  </a:cubicBezTo>
                  <a:cubicBezTo>
                    <a:pt x="1512069" y="712134"/>
                    <a:pt x="1494943" y="719228"/>
                    <a:pt x="1477085" y="719228"/>
                  </a:cubicBezTo>
                  <a:lnTo>
                    <a:pt x="67333" y="719228"/>
                  </a:lnTo>
                  <a:cubicBezTo>
                    <a:pt x="49475" y="719228"/>
                    <a:pt x="32349" y="712134"/>
                    <a:pt x="19721" y="699506"/>
                  </a:cubicBezTo>
                  <a:cubicBezTo>
                    <a:pt x="7094" y="686879"/>
                    <a:pt x="0" y="669752"/>
                    <a:pt x="0" y="651895"/>
                  </a:cubicBezTo>
                  <a:lnTo>
                    <a:pt x="0" y="67333"/>
                  </a:lnTo>
                  <a:cubicBezTo>
                    <a:pt x="0" y="49475"/>
                    <a:pt x="7094" y="32349"/>
                    <a:pt x="19721" y="19721"/>
                  </a:cubicBezTo>
                  <a:cubicBezTo>
                    <a:pt x="32349" y="7094"/>
                    <a:pt x="49475" y="0"/>
                    <a:pt x="67333" y="0"/>
                  </a:cubicBezTo>
                  <a:close/>
                </a:path>
              </a:pathLst>
            </a:custGeom>
            <a:solidFill>
              <a:srgbClr val="AA8DD8"/>
            </a:solidFill>
            <a:ln w="190500" cap="rnd">
              <a:solidFill>
                <a:srgbClr val="AA8DD8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544418" cy="766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“[While trying to create a recommendation,] the search bar does not tell you what you are searching for...”</a:t>
              </a:r>
            </a:p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</a:t>
              </a: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#31 (H6 Severity 2)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776427"/>
            <a:ext cx="1176330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Additional Details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9760" y="3019783"/>
            <a:ext cx="1668954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More user control to prevent and recover from errors (e.g. editing features)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952022" y="7984113"/>
            <a:ext cx="5894575" cy="1854517"/>
            <a:chOff x="0" y="0"/>
            <a:chExt cx="1552481" cy="4884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2481" cy="488433"/>
            </a:xfrm>
            <a:custGeom>
              <a:avLst/>
              <a:gdLst/>
              <a:ahLst/>
              <a:cxnLst/>
              <a:rect r="r" b="b" t="t" l="l"/>
              <a:pathLst>
                <a:path h="488433" w="1552481">
                  <a:moveTo>
                    <a:pt x="66983" y="0"/>
                  </a:moveTo>
                  <a:lnTo>
                    <a:pt x="1485498" y="0"/>
                  </a:lnTo>
                  <a:cubicBezTo>
                    <a:pt x="1503263" y="0"/>
                    <a:pt x="1520300" y="7057"/>
                    <a:pt x="1532862" y="19619"/>
                  </a:cubicBezTo>
                  <a:cubicBezTo>
                    <a:pt x="1545424" y="32181"/>
                    <a:pt x="1552481" y="49218"/>
                    <a:pt x="1552481" y="66983"/>
                  </a:cubicBezTo>
                  <a:lnTo>
                    <a:pt x="1552481" y="421449"/>
                  </a:lnTo>
                  <a:cubicBezTo>
                    <a:pt x="1552481" y="458443"/>
                    <a:pt x="1522491" y="488433"/>
                    <a:pt x="1485498" y="488433"/>
                  </a:cubicBezTo>
                  <a:lnTo>
                    <a:pt x="66983" y="488433"/>
                  </a:lnTo>
                  <a:cubicBezTo>
                    <a:pt x="49218" y="488433"/>
                    <a:pt x="32181" y="481375"/>
                    <a:pt x="19619" y="468814"/>
                  </a:cubicBezTo>
                  <a:cubicBezTo>
                    <a:pt x="7057" y="456252"/>
                    <a:pt x="0" y="439214"/>
                    <a:pt x="0" y="421449"/>
                  </a:cubicBezTo>
                  <a:lnTo>
                    <a:pt x="0" y="66983"/>
                  </a:lnTo>
                  <a:cubicBezTo>
                    <a:pt x="0" y="49218"/>
                    <a:pt x="7057" y="32181"/>
                    <a:pt x="19619" y="19619"/>
                  </a:cubicBezTo>
                  <a:cubicBezTo>
                    <a:pt x="32181" y="7057"/>
                    <a:pt x="49218" y="0"/>
                    <a:pt x="66983" y="0"/>
                  </a:cubicBezTo>
                  <a:close/>
                </a:path>
              </a:pathLst>
            </a:custGeom>
            <a:solidFill>
              <a:srgbClr val="744EAA"/>
            </a:solidFill>
            <a:ln w="190500" cap="rnd">
              <a:solidFill>
                <a:srgbClr val="744EA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552481" cy="536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“There is no way to edit a posted recommendation”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 #11 (H3 Severity 3)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982463" y="3931008"/>
            <a:ext cx="5864135" cy="3607117"/>
            <a:chOff x="0" y="0"/>
            <a:chExt cx="1544464" cy="9500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4464" cy="950023"/>
            </a:xfrm>
            <a:custGeom>
              <a:avLst/>
              <a:gdLst/>
              <a:ahLst/>
              <a:cxnLst/>
              <a:rect r="r" b="b" t="t" l="l"/>
              <a:pathLst>
                <a:path h="950023" w="1544464">
                  <a:moveTo>
                    <a:pt x="67331" y="0"/>
                  </a:moveTo>
                  <a:lnTo>
                    <a:pt x="1477133" y="0"/>
                  </a:lnTo>
                  <a:cubicBezTo>
                    <a:pt x="1514319" y="0"/>
                    <a:pt x="1544464" y="30145"/>
                    <a:pt x="1544464" y="67331"/>
                  </a:cubicBezTo>
                  <a:lnTo>
                    <a:pt x="1544464" y="882692"/>
                  </a:lnTo>
                  <a:cubicBezTo>
                    <a:pt x="1544464" y="919878"/>
                    <a:pt x="1514319" y="950023"/>
                    <a:pt x="1477133" y="950023"/>
                  </a:cubicBezTo>
                  <a:lnTo>
                    <a:pt x="67331" y="950023"/>
                  </a:lnTo>
                  <a:cubicBezTo>
                    <a:pt x="30145" y="950023"/>
                    <a:pt x="0" y="919878"/>
                    <a:pt x="0" y="882692"/>
                  </a:cubicBezTo>
                  <a:lnTo>
                    <a:pt x="0" y="67331"/>
                  </a:lnTo>
                  <a:cubicBezTo>
                    <a:pt x="0" y="30145"/>
                    <a:pt x="30145" y="0"/>
                    <a:pt x="67331" y="0"/>
                  </a:cubicBezTo>
                  <a:close/>
                </a:path>
              </a:pathLst>
            </a:custGeom>
            <a:solidFill>
              <a:srgbClr val="744EAA"/>
            </a:solidFill>
            <a:ln w="190500" cap="rnd">
              <a:solidFill>
                <a:srgbClr val="744EAA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544464" cy="997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“In the event that a user categorizes the wrong type of recommendation, a nanny as a plumber, it might be helpful to add an additional check or method to ensure that this sort of error does not occur...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 #44 (H9 Severity 3)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60948" y="3931008"/>
            <a:ext cx="5407978" cy="3168967"/>
            <a:chOff x="0" y="0"/>
            <a:chExt cx="1424323" cy="8346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4323" cy="834625"/>
            </a:xfrm>
            <a:custGeom>
              <a:avLst/>
              <a:gdLst/>
              <a:ahLst/>
              <a:cxnLst/>
              <a:rect r="r" b="b" t="t" l="l"/>
              <a:pathLst>
                <a:path h="834625" w="1424323">
                  <a:moveTo>
                    <a:pt x="73010" y="0"/>
                  </a:moveTo>
                  <a:lnTo>
                    <a:pt x="1351313" y="0"/>
                  </a:lnTo>
                  <a:cubicBezTo>
                    <a:pt x="1391636" y="0"/>
                    <a:pt x="1424323" y="32688"/>
                    <a:pt x="1424323" y="73010"/>
                  </a:cubicBezTo>
                  <a:lnTo>
                    <a:pt x="1424323" y="761615"/>
                  </a:lnTo>
                  <a:cubicBezTo>
                    <a:pt x="1424323" y="780978"/>
                    <a:pt x="1416631" y="799549"/>
                    <a:pt x="1402939" y="813241"/>
                  </a:cubicBezTo>
                  <a:cubicBezTo>
                    <a:pt x="1389247" y="826933"/>
                    <a:pt x="1370677" y="834625"/>
                    <a:pt x="1351313" y="834625"/>
                  </a:cubicBezTo>
                  <a:lnTo>
                    <a:pt x="73010" y="834625"/>
                  </a:lnTo>
                  <a:cubicBezTo>
                    <a:pt x="32688" y="834625"/>
                    <a:pt x="0" y="801937"/>
                    <a:pt x="0" y="761615"/>
                  </a:cubicBezTo>
                  <a:lnTo>
                    <a:pt x="0" y="73010"/>
                  </a:lnTo>
                  <a:cubicBezTo>
                    <a:pt x="0" y="53647"/>
                    <a:pt x="7692" y="35076"/>
                    <a:pt x="21384" y="21384"/>
                  </a:cubicBezTo>
                  <a:cubicBezTo>
                    <a:pt x="35076" y="7692"/>
                    <a:pt x="53647" y="0"/>
                    <a:pt x="73010" y="0"/>
                  </a:cubicBezTo>
                  <a:close/>
                </a:path>
              </a:pathLst>
            </a:custGeom>
            <a:solidFill>
              <a:srgbClr val="744EAA"/>
            </a:solidFill>
            <a:ln w="190500" cap="rnd">
              <a:solidFill>
                <a:srgbClr val="744EA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424323" cy="882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“The user is able to post a recommendation request to their network even if they have not filled out any and/or all of the fields.“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 #45 (H9 Severity 3)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360948" y="7538125"/>
            <a:ext cx="5407978" cy="2292667"/>
            <a:chOff x="0" y="0"/>
            <a:chExt cx="1424323" cy="6038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24323" cy="603830"/>
            </a:xfrm>
            <a:custGeom>
              <a:avLst/>
              <a:gdLst/>
              <a:ahLst/>
              <a:cxnLst/>
              <a:rect r="r" b="b" t="t" l="l"/>
              <a:pathLst>
                <a:path h="603830" w="1424323">
                  <a:moveTo>
                    <a:pt x="73010" y="0"/>
                  </a:moveTo>
                  <a:lnTo>
                    <a:pt x="1351313" y="0"/>
                  </a:lnTo>
                  <a:cubicBezTo>
                    <a:pt x="1391636" y="0"/>
                    <a:pt x="1424323" y="32688"/>
                    <a:pt x="1424323" y="73010"/>
                  </a:cubicBezTo>
                  <a:lnTo>
                    <a:pt x="1424323" y="530820"/>
                  </a:lnTo>
                  <a:cubicBezTo>
                    <a:pt x="1424323" y="550183"/>
                    <a:pt x="1416631" y="568754"/>
                    <a:pt x="1402939" y="582446"/>
                  </a:cubicBezTo>
                  <a:cubicBezTo>
                    <a:pt x="1389247" y="596138"/>
                    <a:pt x="1370677" y="603830"/>
                    <a:pt x="1351313" y="603830"/>
                  </a:cubicBezTo>
                  <a:lnTo>
                    <a:pt x="73010" y="603830"/>
                  </a:lnTo>
                  <a:cubicBezTo>
                    <a:pt x="53647" y="603830"/>
                    <a:pt x="35076" y="596138"/>
                    <a:pt x="21384" y="582446"/>
                  </a:cubicBezTo>
                  <a:cubicBezTo>
                    <a:pt x="7692" y="568754"/>
                    <a:pt x="0" y="550183"/>
                    <a:pt x="0" y="530820"/>
                  </a:cubicBezTo>
                  <a:lnTo>
                    <a:pt x="0" y="73010"/>
                  </a:lnTo>
                  <a:cubicBezTo>
                    <a:pt x="0" y="53647"/>
                    <a:pt x="7692" y="35076"/>
                    <a:pt x="21384" y="21384"/>
                  </a:cubicBezTo>
                  <a:cubicBezTo>
                    <a:pt x="35076" y="7692"/>
                    <a:pt x="53647" y="0"/>
                    <a:pt x="73010" y="0"/>
                  </a:cubicBezTo>
                  <a:close/>
                </a:path>
              </a:pathLst>
            </a:custGeom>
            <a:solidFill>
              <a:srgbClr val="744EAA"/>
            </a:solidFill>
            <a:ln w="190500" cap="rnd">
              <a:solidFill>
                <a:srgbClr val="744EAA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424323" cy="65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“There is no way to change the type of visibility after request is sent”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 #46 (H9 Severity 3)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69760" y="3931008"/>
            <a:ext cx="4898352" cy="4483417"/>
            <a:chOff x="0" y="0"/>
            <a:chExt cx="1290101" cy="11808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90101" cy="1180818"/>
            </a:xfrm>
            <a:custGeom>
              <a:avLst/>
              <a:gdLst/>
              <a:ahLst/>
              <a:cxnLst/>
              <a:rect r="r" b="b" t="t" l="l"/>
              <a:pathLst>
                <a:path h="1180818" w="1290101">
                  <a:moveTo>
                    <a:pt x="80606" y="0"/>
                  </a:moveTo>
                  <a:lnTo>
                    <a:pt x="1209495" y="0"/>
                  </a:lnTo>
                  <a:cubicBezTo>
                    <a:pt x="1254012" y="0"/>
                    <a:pt x="1290101" y="36089"/>
                    <a:pt x="1290101" y="80606"/>
                  </a:cubicBezTo>
                  <a:lnTo>
                    <a:pt x="1290101" y="1100211"/>
                  </a:lnTo>
                  <a:cubicBezTo>
                    <a:pt x="1290101" y="1144729"/>
                    <a:pt x="1254012" y="1180818"/>
                    <a:pt x="1209495" y="1180818"/>
                  </a:cubicBezTo>
                  <a:lnTo>
                    <a:pt x="80606" y="1180818"/>
                  </a:lnTo>
                  <a:cubicBezTo>
                    <a:pt x="36089" y="1180818"/>
                    <a:pt x="0" y="1144729"/>
                    <a:pt x="0" y="1100211"/>
                  </a:cubicBezTo>
                  <a:lnTo>
                    <a:pt x="0" y="80606"/>
                  </a:lnTo>
                  <a:cubicBezTo>
                    <a:pt x="0" y="36089"/>
                    <a:pt x="36089" y="0"/>
                    <a:pt x="80606" y="0"/>
                  </a:cubicBezTo>
                  <a:close/>
                </a:path>
              </a:pathLst>
            </a:custGeom>
            <a:solidFill>
              <a:srgbClr val="744EAA"/>
            </a:solidFill>
            <a:ln w="190500" cap="rnd">
              <a:solidFill>
                <a:srgbClr val="744EAA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290101" cy="1228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“post privacy settings [are] above of photo attachment button...it would be difficult to know that there is an option to attach a photo until it’s already too late, and users could get frustrated. </a:t>
              </a:r>
            </a:p>
            <a:p>
              <a:pPr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” </a:t>
              </a:r>
              <a:r>
                <a:rPr lang="en-US" sz="2499" spc="-24">
                  <a:solidFill>
                    <a:srgbClr val="FFFFFF"/>
                  </a:solidFill>
                  <a:latin typeface="Be Vietnam Ultra-Bold"/>
                </a:rPr>
                <a:t>Violation #50 (H11 Severity 3)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4019261"/>
            <a:ext cx="11689981" cy="2730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9"/>
              </a:lnSpc>
            </a:pPr>
            <a:r>
              <a:rPr lang="en-US" sz="9999" spc="-299">
                <a:solidFill>
                  <a:srgbClr val="F9FAF4"/>
                </a:solidFill>
                <a:latin typeface="Be Vietnam"/>
              </a:rPr>
              <a:t>UI and Product Revisions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694" y="2120689"/>
            <a:ext cx="16230600" cy="19050"/>
          </a:xfrm>
          <a:prstGeom prst="line">
            <a:avLst/>
          </a:prstGeom>
          <a:ln cap="flat" w="9525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947480" y="931692"/>
            <a:ext cx="1828761" cy="87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9"/>
              </a:lnSpc>
              <a:spcBef>
                <a:spcPct val="0"/>
              </a:spcBef>
            </a:pPr>
            <a:r>
              <a:rPr lang="en-US" sz="5399">
                <a:solidFill>
                  <a:srgbClr val="F9FAF4"/>
                </a:solidFill>
                <a:latin typeface="Be Vietnam"/>
              </a:rPr>
              <a:t>04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689" y="1028700"/>
            <a:ext cx="756010" cy="777388"/>
          </a:xfrm>
          <a:custGeom>
            <a:avLst/>
            <a:gdLst/>
            <a:ahLst/>
            <a:cxnLst/>
            <a:rect r="r" b="b" t="t" l="l"/>
            <a:pathLst>
              <a:path h="777388" w="756010">
                <a:moveTo>
                  <a:pt x="0" y="0"/>
                </a:moveTo>
                <a:lnTo>
                  <a:pt x="756010" y="0"/>
                </a:lnTo>
                <a:lnTo>
                  <a:pt x="756010" y="777388"/>
                </a:lnTo>
                <a:lnTo>
                  <a:pt x="0" y="77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07722" y="489899"/>
            <a:ext cx="5904679" cy="9307202"/>
          </a:xfrm>
          <a:custGeom>
            <a:avLst/>
            <a:gdLst/>
            <a:ahLst/>
            <a:cxnLst/>
            <a:rect r="r" b="b" t="t" l="l"/>
            <a:pathLst>
              <a:path h="9307202" w="5904679">
                <a:moveTo>
                  <a:pt x="0" y="0"/>
                </a:moveTo>
                <a:lnTo>
                  <a:pt x="5904679" y="0"/>
                </a:lnTo>
                <a:lnTo>
                  <a:pt x="5904679" y="9307202"/>
                </a:lnTo>
                <a:lnTo>
                  <a:pt x="0" y="9307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97" r="0" b="-83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6177" y="6238344"/>
            <a:ext cx="1473200" cy="787492"/>
          </a:xfrm>
          <a:custGeom>
            <a:avLst/>
            <a:gdLst/>
            <a:ahLst/>
            <a:cxnLst/>
            <a:rect r="r" b="b" t="t" l="l"/>
            <a:pathLst>
              <a:path h="787492" w="1473200">
                <a:moveTo>
                  <a:pt x="0" y="0"/>
                </a:moveTo>
                <a:lnTo>
                  <a:pt x="1473200" y="0"/>
                </a:lnTo>
                <a:lnTo>
                  <a:pt x="1473200" y="787492"/>
                </a:lnTo>
                <a:lnTo>
                  <a:pt x="0" y="787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06177" y="7998836"/>
            <a:ext cx="2946400" cy="1574985"/>
          </a:xfrm>
          <a:custGeom>
            <a:avLst/>
            <a:gdLst/>
            <a:ahLst/>
            <a:cxnLst/>
            <a:rect r="r" b="b" t="t" l="l"/>
            <a:pathLst>
              <a:path h="1574985" w="2946400">
                <a:moveTo>
                  <a:pt x="0" y="0"/>
                </a:moveTo>
                <a:lnTo>
                  <a:pt x="2946400" y="0"/>
                </a:lnTo>
                <a:lnTo>
                  <a:pt x="2946400" y="1574985"/>
                </a:lnTo>
                <a:lnTo>
                  <a:pt x="0" y="15749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06177" y="1439475"/>
            <a:ext cx="4832006" cy="1414460"/>
          </a:xfrm>
          <a:custGeom>
            <a:avLst/>
            <a:gdLst/>
            <a:ahLst/>
            <a:cxnLst/>
            <a:rect r="r" b="b" t="t" l="l"/>
            <a:pathLst>
              <a:path h="1414460" w="4832006">
                <a:moveTo>
                  <a:pt x="0" y="0"/>
                </a:moveTo>
                <a:lnTo>
                  <a:pt x="4832006" y="0"/>
                </a:lnTo>
                <a:lnTo>
                  <a:pt x="4832006" y="1414460"/>
                </a:lnTo>
                <a:lnTo>
                  <a:pt x="0" y="1414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58259" y="3647440"/>
            <a:ext cx="641987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Users were confused about the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difference between endorsing and recommending.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violations 5, 10, 23, 34, 37...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8259" y="1966839"/>
            <a:ext cx="21736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1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6326" y="156776"/>
            <a:ext cx="5596829" cy="9973448"/>
          </a:xfrm>
          <a:custGeom>
            <a:avLst/>
            <a:gdLst/>
            <a:ahLst/>
            <a:cxnLst/>
            <a:rect r="r" b="b" t="t" l="l"/>
            <a:pathLst>
              <a:path h="9973448" w="5596829">
                <a:moveTo>
                  <a:pt x="0" y="0"/>
                </a:moveTo>
                <a:lnTo>
                  <a:pt x="5596829" y="0"/>
                </a:lnTo>
                <a:lnTo>
                  <a:pt x="5596829" y="9973448"/>
                </a:lnTo>
                <a:lnTo>
                  <a:pt x="0" y="9973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3713" y="5143500"/>
            <a:ext cx="1473200" cy="787492"/>
          </a:xfrm>
          <a:custGeom>
            <a:avLst/>
            <a:gdLst/>
            <a:ahLst/>
            <a:cxnLst/>
            <a:rect r="r" b="b" t="t" l="l"/>
            <a:pathLst>
              <a:path h="787492" w="1473200">
                <a:moveTo>
                  <a:pt x="0" y="0"/>
                </a:moveTo>
                <a:lnTo>
                  <a:pt x="1473201" y="0"/>
                </a:lnTo>
                <a:lnTo>
                  <a:pt x="1473201" y="787492"/>
                </a:lnTo>
                <a:lnTo>
                  <a:pt x="0" y="787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093765"/>
            <a:ext cx="7914671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C1C1D"/>
                </a:solidFill>
                <a:latin typeface="Canva Sans"/>
              </a:rPr>
              <a:t>We decided to </a:t>
            </a:r>
            <a:r>
              <a:rPr lang="en-US" sz="3000">
                <a:solidFill>
                  <a:srgbClr val="1C1C1D"/>
                </a:solidFill>
                <a:latin typeface="Canva Sans Bold"/>
              </a:rPr>
              <a:t>delete the ‘endorse’ feature altogether</a:t>
            </a:r>
            <a:r>
              <a:rPr lang="en-US" sz="3000">
                <a:solidFill>
                  <a:srgbClr val="1C1C1D"/>
                </a:solidFill>
                <a:latin typeface="Canva Sans"/>
              </a:rPr>
              <a:t>, as it did not provide significant enhancements to our app’s functionality and only confused users.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1C1C1D"/>
                </a:solidFill>
                <a:latin typeface="Canva Sans"/>
              </a:rPr>
              <a:t>This change supports our usability goal of </a:t>
            </a:r>
            <a:r>
              <a:rPr lang="en-US" sz="3000">
                <a:solidFill>
                  <a:srgbClr val="1C1C1D"/>
                </a:solidFill>
                <a:latin typeface="Canva Sans Bold"/>
              </a:rPr>
              <a:t>robustness</a:t>
            </a:r>
            <a:r>
              <a:rPr lang="en-US" sz="3000">
                <a:solidFill>
                  <a:srgbClr val="1C1C1D"/>
                </a:solidFill>
                <a:latin typeface="Canva Sans"/>
              </a:rPr>
              <a:t> by reducing confusion. It also resolves other issues regarding inconsistencies with our language surrounding endorse vs. recommend.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38091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1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54558" y="0"/>
            <a:ext cx="5772786" cy="10287000"/>
          </a:xfrm>
          <a:custGeom>
            <a:avLst/>
            <a:gdLst/>
            <a:ahLst/>
            <a:cxnLst/>
            <a:rect r="r" b="b" t="t" l="l"/>
            <a:pathLst>
              <a:path h="10287000" w="5772786">
                <a:moveTo>
                  <a:pt x="0" y="0"/>
                </a:moveTo>
                <a:lnTo>
                  <a:pt x="5772785" y="0"/>
                </a:lnTo>
                <a:lnTo>
                  <a:pt x="577278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8259" y="3624632"/>
            <a:ext cx="727795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Users felt that the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home/feed page didn’t serve much purpose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; it was suggesting Grapevine is a social app when really it should be a functional one.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 41, 55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8250" y="1810506"/>
            <a:ext cx="21936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610325"/>
            <a:ext cx="10307066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We decided to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make the home page the search page instead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, as users are most often going to search for recommendations. However, we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retained the feed as part of the backdrop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(similar to Yelp or Doordash), as it may be important to some users to see their friends’ activity.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supports our usability goal of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efficiency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by reducing the number of steps it takes to find a recommendation. It also reduces number of tabs overall.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12471" y="201325"/>
            <a:ext cx="5546829" cy="9884350"/>
          </a:xfrm>
          <a:custGeom>
            <a:avLst/>
            <a:gdLst/>
            <a:ahLst/>
            <a:cxnLst/>
            <a:rect r="r" b="b" t="t" l="l"/>
            <a:pathLst>
              <a:path h="9884350" w="5546829">
                <a:moveTo>
                  <a:pt x="0" y="0"/>
                </a:moveTo>
                <a:lnTo>
                  <a:pt x="5546829" y="0"/>
                </a:lnTo>
                <a:lnTo>
                  <a:pt x="5546829" y="9884350"/>
                </a:lnTo>
                <a:lnTo>
                  <a:pt x="0" y="988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28035" y="269499"/>
            <a:ext cx="1933368" cy="1592612"/>
          </a:xfrm>
          <a:custGeom>
            <a:avLst/>
            <a:gdLst/>
            <a:ahLst/>
            <a:cxnLst/>
            <a:rect r="r" b="b" t="t" l="l"/>
            <a:pathLst>
              <a:path h="1592612" w="1933368">
                <a:moveTo>
                  <a:pt x="0" y="0"/>
                </a:moveTo>
                <a:lnTo>
                  <a:pt x="1933368" y="0"/>
                </a:lnTo>
                <a:lnTo>
                  <a:pt x="1933368" y="1592612"/>
                </a:lnTo>
                <a:lnTo>
                  <a:pt x="0" y="1592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96863" y="8912589"/>
            <a:ext cx="1782951" cy="557752"/>
          </a:xfrm>
          <a:custGeom>
            <a:avLst/>
            <a:gdLst/>
            <a:ahLst/>
            <a:cxnLst/>
            <a:rect r="r" b="b" t="t" l="l"/>
            <a:pathLst>
              <a:path h="557752" w="1782951">
                <a:moveTo>
                  <a:pt x="0" y="0"/>
                </a:moveTo>
                <a:lnTo>
                  <a:pt x="1782951" y="0"/>
                </a:lnTo>
                <a:lnTo>
                  <a:pt x="1782951" y="557752"/>
                </a:lnTo>
                <a:lnTo>
                  <a:pt x="0" y="557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370939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84814" y="413089"/>
            <a:ext cx="4616621" cy="9460822"/>
          </a:xfrm>
          <a:custGeom>
            <a:avLst/>
            <a:gdLst/>
            <a:ahLst/>
            <a:cxnLst/>
            <a:rect r="r" b="b" t="t" l="l"/>
            <a:pathLst>
              <a:path h="9460822" w="4616621">
                <a:moveTo>
                  <a:pt x="0" y="0"/>
                </a:moveTo>
                <a:lnTo>
                  <a:pt x="4616621" y="0"/>
                </a:lnTo>
                <a:lnTo>
                  <a:pt x="4616621" y="9460822"/>
                </a:lnTo>
                <a:lnTo>
                  <a:pt x="0" y="9460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0438" y="2972014"/>
            <a:ext cx="8492329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When making a post,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privacy settings are located above the photo attachments,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but they should be the last thing users set before they make the post. Otherwise, users may not know there is an option to attach a photo if they believe they are done.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 50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239500" y="6706034"/>
            <a:ext cx="5926300" cy="3167877"/>
          </a:xfrm>
          <a:custGeom>
            <a:avLst/>
            <a:gdLst/>
            <a:ahLst/>
            <a:cxnLst/>
            <a:rect r="r" b="b" t="t" l="l"/>
            <a:pathLst>
              <a:path h="3167877" w="5926300">
                <a:moveTo>
                  <a:pt x="0" y="0"/>
                </a:moveTo>
                <a:lnTo>
                  <a:pt x="5926300" y="0"/>
                </a:lnTo>
                <a:lnTo>
                  <a:pt x="5926300" y="3167877"/>
                </a:lnTo>
                <a:lnTo>
                  <a:pt x="0" y="31678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0438" y="1788977"/>
            <a:ext cx="22159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94" y="2584109"/>
            <a:ext cx="16230600" cy="19050"/>
          </a:xfrm>
          <a:prstGeom prst="line">
            <a:avLst/>
          </a:prstGeom>
          <a:ln cap="flat" w="9525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898671" y="3048211"/>
            <a:ext cx="4490658" cy="6204394"/>
            <a:chOff x="0" y="0"/>
            <a:chExt cx="5987544" cy="827252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987544" cy="8272526"/>
              <a:chOff x="0" y="0"/>
              <a:chExt cx="1218217" cy="168311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18217" cy="1683116"/>
              </a:xfrm>
              <a:custGeom>
                <a:avLst/>
                <a:gdLst/>
                <a:ahLst/>
                <a:cxnLst/>
                <a:rect r="r" b="b" t="t" l="l"/>
                <a:pathLst>
                  <a:path h="1683116" w="1218217">
                    <a:moveTo>
                      <a:pt x="92890" y="0"/>
                    </a:moveTo>
                    <a:lnTo>
                      <a:pt x="1125327" y="0"/>
                    </a:lnTo>
                    <a:cubicBezTo>
                      <a:pt x="1176629" y="0"/>
                      <a:pt x="1218217" y="41588"/>
                      <a:pt x="1218217" y="92890"/>
                    </a:cubicBezTo>
                    <a:lnTo>
                      <a:pt x="1218217" y="1590226"/>
                    </a:lnTo>
                    <a:cubicBezTo>
                      <a:pt x="1218217" y="1641528"/>
                      <a:pt x="1176629" y="1683116"/>
                      <a:pt x="1125327" y="1683116"/>
                    </a:cubicBezTo>
                    <a:lnTo>
                      <a:pt x="92890" y="1683116"/>
                    </a:lnTo>
                    <a:cubicBezTo>
                      <a:pt x="68254" y="1683116"/>
                      <a:pt x="44627" y="1673329"/>
                      <a:pt x="27207" y="1655909"/>
                    </a:cubicBezTo>
                    <a:cubicBezTo>
                      <a:pt x="9787" y="1638489"/>
                      <a:pt x="0" y="1614862"/>
                      <a:pt x="0" y="1590226"/>
                    </a:cubicBezTo>
                    <a:lnTo>
                      <a:pt x="0" y="92890"/>
                    </a:lnTo>
                    <a:cubicBezTo>
                      <a:pt x="0" y="41588"/>
                      <a:pt x="41588" y="0"/>
                      <a:pt x="92890" y="0"/>
                    </a:cubicBezTo>
                    <a:close/>
                  </a:path>
                </a:pathLst>
              </a:custGeom>
              <a:solidFill>
                <a:srgbClr val="907CE1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1218217" cy="1730741"/>
              </a:xfrm>
              <a:prstGeom prst="rect">
                <a:avLst/>
              </a:prstGeom>
            </p:spPr>
            <p:txBody>
              <a:bodyPr anchor="ctr" rtlCol="false" tIns="60797" lIns="60797" bIns="60797" rIns="60797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15867" y="339428"/>
              <a:ext cx="5321299" cy="5321299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715000" y="6350000"/>
                    </a:moveTo>
                    <a:lnTo>
                      <a:pt x="635000" y="6350000"/>
                    </a:lnTo>
                    <a:cubicBezTo>
                      <a:pt x="284480" y="6350000"/>
                      <a:pt x="0" y="6065520"/>
                      <a:pt x="0" y="5715000"/>
                    </a:cubicBezTo>
                    <a:lnTo>
                      <a:pt x="0" y="635000"/>
                    </a:lnTo>
                    <a:cubicBezTo>
                      <a:pt x="0" y="284480"/>
                      <a:pt x="284480" y="0"/>
                      <a:pt x="635000" y="0"/>
                    </a:cubicBezTo>
                    <a:lnTo>
                      <a:pt x="5715000" y="0"/>
                    </a:lnTo>
                    <a:cubicBezTo>
                      <a:pt x="6065520" y="0"/>
                      <a:pt x="6350000" y="284480"/>
                      <a:pt x="6350000" y="635000"/>
                    </a:cubicBezTo>
                    <a:lnTo>
                      <a:pt x="6350000" y="5715000"/>
                    </a:lnTo>
                    <a:cubicBezTo>
                      <a:pt x="6350000" y="6065520"/>
                      <a:pt x="6065520" y="6350000"/>
                      <a:pt x="5715000" y="635000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100" r="0" b="-100"/>
                </a:stretch>
              </a:blip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715000" y="19050"/>
                    </a:moveTo>
                    <a:cubicBezTo>
                      <a:pt x="6054090" y="19050"/>
                      <a:pt x="6330950" y="295910"/>
                      <a:pt x="6330950" y="635000"/>
                    </a:cubicBezTo>
                    <a:lnTo>
                      <a:pt x="6330950" y="5715000"/>
                    </a:lnTo>
                    <a:cubicBezTo>
                      <a:pt x="6330950" y="6054090"/>
                      <a:pt x="6054090" y="6330950"/>
                      <a:pt x="5715000" y="6330950"/>
                    </a:cubicBezTo>
                    <a:lnTo>
                      <a:pt x="635000" y="6330950"/>
                    </a:lnTo>
                    <a:cubicBezTo>
                      <a:pt x="295910" y="6330950"/>
                      <a:pt x="19050" y="6054090"/>
                      <a:pt x="19050" y="5715000"/>
                    </a:cubicBezTo>
                    <a:lnTo>
                      <a:pt x="19050" y="635000"/>
                    </a:lnTo>
                    <a:cubicBezTo>
                      <a:pt x="19050" y="295910"/>
                      <a:pt x="295910" y="19050"/>
                      <a:pt x="635000" y="19050"/>
                    </a:cubicBezTo>
                    <a:lnTo>
                      <a:pt x="5715000" y="19050"/>
                    </a:lnTo>
                    <a:moveTo>
                      <a:pt x="5715000" y="0"/>
                    </a:moveTo>
                    <a:lnTo>
                      <a:pt x="635000" y="0"/>
                    </a:lnTo>
                    <a:cubicBezTo>
                      <a:pt x="284480" y="0"/>
                      <a:pt x="0" y="284480"/>
                      <a:pt x="0" y="635000"/>
                    </a:cubicBezTo>
                    <a:lnTo>
                      <a:pt x="0" y="5715000"/>
                    </a:lnTo>
                    <a:cubicBezTo>
                      <a:pt x="0" y="6065520"/>
                      <a:pt x="284480" y="6350000"/>
                      <a:pt x="635000" y="6350000"/>
                    </a:cubicBezTo>
                    <a:lnTo>
                      <a:pt x="5715000" y="6350000"/>
                    </a:lnTo>
                    <a:cubicBezTo>
                      <a:pt x="6065520" y="6350000"/>
                      <a:pt x="6350000" y="6065520"/>
                      <a:pt x="6350000" y="5715000"/>
                    </a:cubicBezTo>
                    <a:lnTo>
                      <a:pt x="6350000" y="635000"/>
                    </a:lnTo>
                    <a:cubicBezTo>
                      <a:pt x="6350000" y="284480"/>
                      <a:pt x="6065520" y="0"/>
                      <a:pt x="5715000" y="0"/>
                    </a:cubicBezTo>
                    <a:lnTo>
                      <a:pt x="5715000" y="0"/>
                    </a:lnTo>
                    <a:close/>
                  </a:path>
                </a:pathLst>
              </a:custGeom>
              <a:solidFill>
                <a:srgbClr val="907CE1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333122" y="6056846"/>
              <a:ext cx="5321299" cy="681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15"/>
                </a:lnSpc>
              </a:pPr>
              <a:r>
                <a:rPr lang="en-US" sz="3165" spc="-94">
                  <a:solidFill>
                    <a:srgbClr val="F9FAF4"/>
                  </a:solidFill>
                  <a:latin typeface="Be Vietnam Ultra-Bold"/>
                </a:rPr>
                <a:t>Jenna Kim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33122" y="6937713"/>
              <a:ext cx="5321299" cy="462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54"/>
                </a:lnSpc>
              </a:pPr>
              <a:r>
                <a:rPr lang="en-US" sz="2110" spc="-21">
                  <a:solidFill>
                    <a:srgbClr val="F9FAF4"/>
                  </a:solidFill>
                  <a:latin typeface="Be Vietnam"/>
                </a:rPr>
                <a:t>Computer Science ‘25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3036547"/>
            <a:ext cx="4490658" cy="6227722"/>
            <a:chOff x="0" y="0"/>
            <a:chExt cx="5987544" cy="830363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987544" cy="8303630"/>
              <a:chOff x="0" y="0"/>
              <a:chExt cx="1218217" cy="168944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18217" cy="1689444"/>
              </a:xfrm>
              <a:custGeom>
                <a:avLst/>
                <a:gdLst/>
                <a:ahLst/>
                <a:cxnLst/>
                <a:rect r="r" b="b" t="t" l="l"/>
                <a:pathLst>
                  <a:path h="1689444" w="1218217">
                    <a:moveTo>
                      <a:pt x="92890" y="0"/>
                    </a:moveTo>
                    <a:lnTo>
                      <a:pt x="1125327" y="0"/>
                    </a:lnTo>
                    <a:cubicBezTo>
                      <a:pt x="1176629" y="0"/>
                      <a:pt x="1218217" y="41588"/>
                      <a:pt x="1218217" y="92890"/>
                    </a:cubicBezTo>
                    <a:lnTo>
                      <a:pt x="1218217" y="1596554"/>
                    </a:lnTo>
                    <a:cubicBezTo>
                      <a:pt x="1218217" y="1621190"/>
                      <a:pt x="1208430" y="1644817"/>
                      <a:pt x="1191010" y="1662237"/>
                    </a:cubicBezTo>
                    <a:cubicBezTo>
                      <a:pt x="1173590" y="1679658"/>
                      <a:pt x="1149963" y="1689444"/>
                      <a:pt x="1125327" y="1689444"/>
                    </a:cubicBezTo>
                    <a:lnTo>
                      <a:pt x="92890" y="1689444"/>
                    </a:lnTo>
                    <a:cubicBezTo>
                      <a:pt x="41588" y="1689444"/>
                      <a:pt x="0" y="1647856"/>
                      <a:pt x="0" y="1596554"/>
                    </a:cubicBezTo>
                    <a:lnTo>
                      <a:pt x="0" y="92890"/>
                    </a:lnTo>
                    <a:cubicBezTo>
                      <a:pt x="0" y="41588"/>
                      <a:pt x="41588" y="0"/>
                      <a:pt x="92890" y="0"/>
                    </a:cubicBezTo>
                    <a:close/>
                  </a:path>
                </a:pathLst>
              </a:custGeom>
              <a:solidFill>
                <a:srgbClr val="F9FAF4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218217" cy="1737069"/>
              </a:xfrm>
              <a:prstGeom prst="rect">
                <a:avLst/>
              </a:prstGeom>
            </p:spPr>
            <p:txBody>
              <a:bodyPr anchor="ctr" rtlCol="false" tIns="60797" lIns="60797" bIns="60797" rIns="60797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333122" y="370532"/>
              <a:ext cx="5321299" cy="5321299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715000" y="6350000"/>
                    </a:moveTo>
                    <a:lnTo>
                      <a:pt x="635000" y="6350000"/>
                    </a:lnTo>
                    <a:cubicBezTo>
                      <a:pt x="284480" y="6350000"/>
                      <a:pt x="0" y="6065520"/>
                      <a:pt x="0" y="5715000"/>
                    </a:cubicBezTo>
                    <a:lnTo>
                      <a:pt x="0" y="635000"/>
                    </a:lnTo>
                    <a:cubicBezTo>
                      <a:pt x="0" y="284480"/>
                      <a:pt x="284480" y="0"/>
                      <a:pt x="635000" y="0"/>
                    </a:cubicBezTo>
                    <a:lnTo>
                      <a:pt x="5715000" y="0"/>
                    </a:lnTo>
                    <a:cubicBezTo>
                      <a:pt x="6065520" y="0"/>
                      <a:pt x="6350000" y="284480"/>
                      <a:pt x="6350000" y="635000"/>
                    </a:cubicBezTo>
                    <a:lnTo>
                      <a:pt x="6350000" y="5715000"/>
                    </a:lnTo>
                    <a:cubicBezTo>
                      <a:pt x="6350000" y="6065520"/>
                      <a:pt x="6065520" y="6350000"/>
                      <a:pt x="5715000" y="635000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6699" r="0" b="-16699"/>
                </a:stretch>
              </a:blip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715000" y="19050"/>
                    </a:moveTo>
                    <a:cubicBezTo>
                      <a:pt x="6054090" y="19050"/>
                      <a:pt x="6330950" y="295910"/>
                      <a:pt x="6330950" y="635000"/>
                    </a:cubicBezTo>
                    <a:lnTo>
                      <a:pt x="6330950" y="5715000"/>
                    </a:lnTo>
                    <a:cubicBezTo>
                      <a:pt x="6330950" y="6054090"/>
                      <a:pt x="6054090" y="6330950"/>
                      <a:pt x="5715000" y="6330950"/>
                    </a:cubicBezTo>
                    <a:lnTo>
                      <a:pt x="635000" y="6330950"/>
                    </a:lnTo>
                    <a:cubicBezTo>
                      <a:pt x="295910" y="6330950"/>
                      <a:pt x="19050" y="6054090"/>
                      <a:pt x="19050" y="5715000"/>
                    </a:cubicBezTo>
                    <a:lnTo>
                      <a:pt x="19050" y="635000"/>
                    </a:lnTo>
                    <a:cubicBezTo>
                      <a:pt x="19050" y="295910"/>
                      <a:pt x="295910" y="19050"/>
                      <a:pt x="635000" y="19050"/>
                    </a:cubicBezTo>
                    <a:lnTo>
                      <a:pt x="5715000" y="19050"/>
                    </a:lnTo>
                    <a:moveTo>
                      <a:pt x="5715000" y="0"/>
                    </a:moveTo>
                    <a:lnTo>
                      <a:pt x="635000" y="0"/>
                    </a:lnTo>
                    <a:cubicBezTo>
                      <a:pt x="284480" y="0"/>
                      <a:pt x="0" y="284480"/>
                      <a:pt x="0" y="635000"/>
                    </a:cubicBezTo>
                    <a:lnTo>
                      <a:pt x="0" y="5715000"/>
                    </a:lnTo>
                    <a:cubicBezTo>
                      <a:pt x="0" y="6065520"/>
                      <a:pt x="284480" y="6350000"/>
                      <a:pt x="635000" y="6350000"/>
                    </a:cubicBezTo>
                    <a:lnTo>
                      <a:pt x="5715000" y="6350000"/>
                    </a:lnTo>
                    <a:cubicBezTo>
                      <a:pt x="6065520" y="6350000"/>
                      <a:pt x="6350000" y="6065520"/>
                      <a:pt x="6350000" y="5715000"/>
                    </a:cubicBezTo>
                    <a:lnTo>
                      <a:pt x="6350000" y="635000"/>
                    </a:lnTo>
                    <a:cubicBezTo>
                      <a:pt x="6350000" y="284480"/>
                      <a:pt x="6065520" y="0"/>
                      <a:pt x="5715000" y="0"/>
                    </a:cubicBezTo>
                    <a:lnTo>
                      <a:pt x="5715000" y="0"/>
                    </a:lnTo>
                    <a:close/>
                  </a:path>
                </a:pathLst>
              </a:custGeom>
              <a:solidFill>
                <a:srgbClr val="F9FAF4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333122" y="6087950"/>
              <a:ext cx="5321299" cy="681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15"/>
                </a:lnSpc>
              </a:pPr>
              <a:r>
                <a:rPr lang="en-US" sz="3165" spc="-94">
                  <a:solidFill>
                    <a:srgbClr val="1C1C1D"/>
                  </a:solidFill>
                  <a:latin typeface="Be Vietnam Ultra-Bold"/>
                </a:rPr>
                <a:t>Emily Deng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33122" y="6985550"/>
              <a:ext cx="5321299" cy="462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54"/>
                </a:lnSpc>
              </a:pPr>
              <a:r>
                <a:rPr lang="en-US" sz="2110" spc="-21">
                  <a:solidFill>
                    <a:srgbClr val="1C1C1D"/>
                  </a:solidFill>
                  <a:latin typeface="Be Vietnam"/>
                </a:rPr>
                <a:t>Symbolic Systems ‘25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018484" y="7607757"/>
            <a:ext cx="3990974" cy="978954"/>
            <a:chOff x="0" y="0"/>
            <a:chExt cx="5321299" cy="130527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38100"/>
              <a:ext cx="5321299" cy="681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15"/>
                </a:lnSpc>
              </a:pPr>
              <a:r>
                <a:rPr lang="en-US" sz="3165" spc="-94">
                  <a:solidFill>
                    <a:srgbClr val="1C1C1D"/>
                  </a:solidFill>
                  <a:latin typeface="Be Vietnam Ultra-Bold"/>
                </a:rPr>
                <a:t>Ariane Lee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42766"/>
              <a:ext cx="5321299" cy="462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54"/>
                </a:lnSpc>
              </a:pPr>
              <a:r>
                <a:rPr lang="en-US" sz="2110" spc="-21">
                  <a:solidFill>
                    <a:srgbClr val="1C1C1D"/>
                  </a:solidFill>
                  <a:latin typeface="Be Vietnam"/>
                </a:rPr>
                <a:t>Computer Science ‘25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518800" y="3059875"/>
            <a:ext cx="4490658" cy="6204394"/>
            <a:chOff x="0" y="0"/>
            <a:chExt cx="5987544" cy="827252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987544" cy="8272526"/>
              <a:chOff x="0" y="0"/>
              <a:chExt cx="1218217" cy="1683116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218217" cy="1683116"/>
              </a:xfrm>
              <a:custGeom>
                <a:avLst/>
                <a:gdLst/>
                <a:ahLst/>
                <a:cxnLst/>
                <a:rect r="r" b="b" t="t" l="l"/>
                <a:pathLst>
                  <a:path h="1683116" w="1218217">
                    <a:moveTo>
                      <a:pt x="92890" y="0"/>
                    </a:moveTo>
                    <a:lnTo>
                      <a:pt x="1125327" y="0"/>
                    </a:lnTo>
                    <a:cubicBezTo>
                      <a:pt x="1176629" y="0"/>
                      <a:pt x="1218217" y="41588"/>
                      <a:pt x="1218217" y="92890"/>
                    </a:cubicBezTo>
                    <a:lnTo>
                      <a:pt x="1218217" y="1590226"/>
                    </a:lnTo>
                    <a:cubicBezTo>
                      <a:pt x="1218217" y="1641528"/>
                      <a:pt x="1176629" y="1683116"/>
                      <a:pt x="1125327" y="1683116"/>
                    </a:cubicBezTo>
                    <a:lnTo>
                      <a:pt x="92890" y="1683116"/>
                    </a:lnTo>
                    <a:cubicBezTo>
                      <a:pt x="68254" y="1683116"/>
                      <a:pt x="44627" y="1673329"/>
                      <a:pt x="27207" y="1655909"/>
                    </a:cubicBezTo>
                    <a:cubicBezTo>
                      <a:pt x="9787" y="1638489"/>
                      <a:pt x="0" y="1614862"/>
                      <a:pt x="0" y="1590226"/>
                    </a:cubicBezTo>
                    <a:lnTo>
                      <a:pt x="0" y="92890"/>
                    </a:lnTo>
                    <a:cubicBezTo>
                      <a:pt x="0" y="41588"/>
                      <a:pt x="41588" y="0"/>
                      <a:pt x="9289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1218217" cy="1730741"/>
              </a:xfrm>
              <a:prstGeom prst="rect">
                <a:avLst/>
              </a:prstGeom>
            </p:spPr>
            <p:txBody>
              <a:bodyPr anchor="ctr" rtlCol="false" tIns="60797" lIns="60797" bIns="60797" rIns="60797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315867" y="339428"/>
              <a:ext cx="5321299" cy="5321299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715000" y="6350000"/>
                    </a:moveTo>
                    <a:lnTo>
                      <a:pt x="635000" y="6350000"/>
                    </a:lnTo>
                    <a:cubicBezTo>
                      <a:pt x="284480" y="6350000"/>
                      <a:pt x="0" y="6065520"/>
                      <a:pt x="0" y="5715000"/>
                    </a:cubicBezTo>
                    <a:lnTo>
                      <a:pt x="0" y="635000"/>
                    </a:lnTo>
                    <a:cubicBezTo>
                      <a:pt x="0" y="284480"/>
                      <a:pt x="284480" y="0"/>
                      <a:pt x="635000" y="0"/>
                    </a:cubicBezTo>
                    <a:lnTo>
                      <a:pt x="5715000" y="0"/>
                    </a:lnTo>
                    <a:cubicBezTo>
                      <a:pt x="6065520" y="0"/>
                      <a:pt x="6350000" y="284480"/>
                      <a:pt x="6350000" y="635000"/>
                    </a:cubicBezTo>
                    <a:lnTo>
                      <a:pt x="6350000" y="5715000"/>
                    </a:lnTo>
                    <a:cubicBezTo>
                      <a:pt x="6350000" y="6065520"/>
                      <a:pt x="6065520" y="6350000"/>
                      <a:pt x="5715000" y="635000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3200" r="0" b="-13200"/>
                </a:stretch>
              </a:blip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715000" y="19050"/>
                    </a:moveTo>
                    <a:cubicBezTo>
                      <a:pt x="6054090" y="19050"/>
                      <a:pt x="6330950" y="295910"/>
                      <a:pt x="6330950" y="635000"/>
                    </a:cubicBezTo>
                    <a:lnTo>
                      <a:pt x="6330950" y="5715000"/>
                    </a:lnTo>
                    <a:cubicBezTo>
                      <a:pt x="6330950" y="6054090"/>
                      <a:pt x="6054090" y="6330950"/>
                      <a:pt x="5715000" y="6330950"/>
                    </a:cubicBezTo>
                    <a:lnTo>
                      <a:pt x="635000" y="6330950"/>
                    </a:lnTo>
                    <a:cubicBezTo>
                      <a:pt x="295910" y="6330950"/>
                      <a:pt x="19050" y="6054090"/>
                      <a:pt x="19050" y="5715000"/>
                    </a:cubicBezTo>
                    <a:lnTo>
                      <a:pt x="19050" y="635000"/>
                    </a:lnTo>
                    <a:cubicBezTo>
                      <a:pt x="19050" y="295910"/>
                      <a:pt x="295910" y="19050"/>
                      <a:pt x="635000" y="19050"/>
                    </a:cubicBezTo>
                    <a:lnTo>
                      <a:pt x="5715000" y="19050"/>
                    </a:lnTo>
                    <a:moveTo>
                      <a:pt x="5715000" y="0"/>
                    </a:moveTo>
                    <a:lnTo>
                      <a:pt x="635000" y="0"/>
                    </a:lnTo>
                    <a:cubicBezTo>
                      <a:pt x="284480" y="0"/>
                      <a:pt x="0" y="284480"/>
                      <a:pt x="0" y="635000"/>
                    </a:cubicBezTo>
                    <a:lnTo>
                      <a:pt x="0" y="5715000"/>
                    </a:lnTo>
                    <a:cubicBezTo>
                      <a:pt x="0" y="6065520"/>
                      <a:pt x="284480" y="6350000"/>
                      <a:pt x="635000" y="6350000"/>
                    </a:cubicBezTo>
                    <a:lnTo>
                      <a:pt x="5715000" y="6350000"/>
                    </a:lnTo>
                    <a:cubicBezTo>
                      <a:pt x="6065520" y="6350000"/>
                      <a:pt x="6350000" y="6065520"/>
                      <a:pt x="6350000" y="5715000"/>
                    </a:cubicBezTo>
                    <a:lnTo>
                      <a:pt x="6350000" y="635000"/>
                    </a:lnTo>
                    <a:cubicBezTo>
                      <a:pt x="6350000" y="284480"/>
                      <a:pt x="6065520" y="0"/>
                      <a:pt x="5715000" y="0"/>
                    </a:cubicBezTo>
                    <a:lnTo>
                      <a:pt x="5715000" y="0"/>
                    </a:lnTo>
                    <a:close/>
                  </a:path>
                </a:pathLst>
              </a:custGeom>
              <a:solidFill>
                <a:srgbClr val="907CE1"/>
              </a:soli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333122" y="6056846"/>
              <a:ext cx="5321299" cy="6814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15"/>
                </a:lnSpc>
              </a:pPr>
              <a:r>
                <a:rPr lang="en-US" sz="3165" spc="-94">
                  <a:solidFill>
                    <a:srgbClr val="231F1F"/>
                  </a:solidFill>
                  <a:latin typeface="Be Vietnam Ultra-Bold"/>
                </a:rPr>
                <a:t>Ariane Lee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33122" y="6937713"/>
              <a:ext cx="5321299" cy="462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54"/>
                </a:lnSpc>
              </a:pPr>
              <a:r>
                <a:rPr lang="en-US" sz="2110" spc="-21">
                  <a:solidFill>
                    <a:srgbClr val="231F1F"/>
                  </a:solidFill>
                  <a:latin typeface="Be Vietnam"/>
                </a:rPr>
                <a:t>Computer Science ‘25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915655"/>
            <a:ext cx="10330400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9"/>
              </a:lnSpc>
            </a:pPr>
            <a:r>
              <a:rPr lang="en-US" sz="9999" spc="-299">
                <a:solidFill>
                  <a:srgbClr val="F9FAF4"/>
                </a:solidFill>
                <a:latin typeface="Be Vietnam"/>
              </a:rPr>
              <a:t>The </a:t>
            </a:r>
            <a:r>
              <a:rPr lang="en-US" sz="9999" spc="-299">
                <a:solidFill>
                  <a:srgbClr val="907CE1"/>
                </a:solidFill>
                <a:latin typeface="Be Vietnam"/>
              </a:rPr>
              <a:t>Team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6718" y="158996"/>
            <a:ext cx="5683561" cy="10128004"/>
          </a:xfrm>
          <a:custGeom>
            <a:avLst/>
            <a:gdLst/>
            <a:ahLst/>
            <a:cxnLst/>
            <a:rect r="r" b="b" t="t" l="l"/>
            <a:pathLst>
              <a:path h="10128004" w="5683561">
                <a:moveTo>
                  <a:pt x="0" y="0"/>
                </a:moveTo>
                <a:lnTo>
                  <a:pt x="5683561" y="0"/>
                </a:lnTo>
                <a:lnTo>
                  <a:pt x="5683561" y="10128004"/>
                </a:lnTo>
                <a:lnTo>
                  <a:pt x="0" y="1012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88977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9175" y="3018375"/>
            <a:ext cx="9832926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We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moved the privacy settings 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below the photo attachments.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helps achieve our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robustness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goal, as users are less likely to make the mistake of not attaching a photo that they wanted to include.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628869" y="7032262"/>
            <a:ext cx="4839258" cy="2586803"/>
          </a:xfrm>
          <a:custGeom>
            <a:avLst/>
            <a:gdLst/>
            <a:ahLst/>
            <a:cxnLst/>
            <a:rect r="r" b="b" t="t" l="l"/>
            <a:pathLst>
              <a:path h="2586803" w="4839258">
                <a:moveTo>
                  <a:pt x="0" y="0"/>
                </a:moveTo>
                <a:lnTo>
                  <a:pt x="4839258" y="0"/>
                </a:lnTo>
                <a:lnTo>
                  <a:pt x="4839258" y="2586804"/>
                </a:lnTo>
                <a:lnTo>
                  <a:pt x="0" y="2586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9532" y="0"/>
            <a:ext cx="5779787" cy="10299477"/>
          </a:xfrm>
          <a:custGeom>
            <a:avLst/>
            <a:gdLst/>
            <a:ahLst/>
            <a:cxnLst/>
            <a:rect r="r" b="b" t="t" l="l"/>
            <a:pathLst>
              <a:path h="10299477" w="5779787">
                <a:moveTo>
                  <a:pt x="0" y="0"/>
                </a:moveTo>
                <a:lnTo>
                  <a:pt x="5779788" y="0"/>
                </a:lnTo>
                <a:lnTo>
                  <a:pt x="5779788" y="10299477"/>
                </a:lnTo>
                <a:lnTo>
                  <a:pt x="0" y="1029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6535" y="3303797"/>
            <a:ext cx="7172536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There is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no documentation of or option to change the type of visibility 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that a user sets for their pending requests. The same goes for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posted recommendations.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violations 4, 11, 46, 22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46229" y="1702862"/>
            <a:ext cx="223651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4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07809" y="316332"/>
            <a:ext cx="4507326" cy="9236845"/>
          </a:xfrm>
          <a:custGeom>
            <a:avLst/>
            <a:gdLst/>
            <a:ahLst/>
            <a:cxnLst/>
            <a:rect r="r" b="b" t="t" l="l"/>
            <a:pathLst>
              <a:path h="9236845" w="4507326">
                <a:moveTo>
                  <a:pt x="0" y="0"/>
                </a:moveTo>
                <a:lnTo>
                  <a:pt x="4507326" y="0"/>
                </a:lnTo>
                <a:lnTo>
                  <a:pt x="4507326" y="9236845"/>
                </a:lnTo>
                <a:lnTo>
                  <a:pt x="0" y="9236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8719" y="5143500"/>
            <a:ext cx="1672792" cy="1237866"/>
          </a:xfrm>
          <a:custGeom>
            <a:avLst/>
            <a:gdLst/>
            <a:ahLst/>
            <a:cxnLst/>
            <a:rect r="r" b="b" t="t" l="l"/>
            <a:pathLst>
              <a:path h="1237866" w="1672792">
                <a:moveTo>
                  <a:pt x="0" y="0"/>
                </a:moveTo>
                <a:lnTo>
                  <a:pt x="1672791" y="0"/>
                </a:lnTo>
                <a:lnTo>
                  <a:pt x="1672791" y="1237866"/>
                </a:lnTo>
                <a:lnTo>
                  <a:pt x="0" y="1237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78739" y="2840962"/>
            <a:ext cx="1672792" cy="1237866"/>
          </a:xfrm>
          <a:custGeom>
            <a:avLst/>
            <a:gdLst/>
            <a:ahLst/>
            <a:cxnLst/>
            <a:rect r="r" b="b" t="t" l="l"/>
            <a:pathLst>
              <a:path h="1237866" w="1672792">
                <a:moveTo>
                  <a:pt x="0" y="0"/>
                </a:moveTo>
                <a:lnTo>
                  <a:pt x="1672792" y="0"/>
                </a:lnTo>
                <a:lnTo>
                  <a:pt x="1672792" y="1237866"/>
                </a:lnTo>
                <a:lnTo>
                  <a:pt x="0" y="1237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788977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77235"/>
            <a:ext cx="8489335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We added a clickable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icon that corresponds with the level of visibility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a user initially selected, also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allowing for future modification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should the user change their mind.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helps us achieve our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efficiency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goal, as users can more easily make changes.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3879" y="794767"/>
            <a:ext cx="3993149" cy="8183143"/>
          </a:xfrm>
          <a:custGeom>
            <a:avLst/>
            <a:gdLst/>
            <a:ahLst/>
            <a:cxnLst/>
            <a:rect r="r" b="b" t="t" l="l"/>
            <a:pathLst>
              <a:path h="8183143" w="3993149">
                <a:moveTo>
                  <a:pt x="0" y="0"/>
                </a:moveTo>
                <a:lnTo>
                  <a:pt x="3993149" y="0"/>
                </a:lnTo>
                <a:lnTo>
                  <a:pt x="3993149" y="8183144"/>
                </a:lnTo>
                <a:lnTo>
                  <a:pt x="0" y="8183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13824" y="472479"/>
            <a:ext cx="5083855" cy="9059337"/>
          </a:xfrm>
          <a:custGeom>
            <a:avLst/>
            <a:gdLst/>
            <a:ahLst/>
            <a:cxnLst/>
            <a:rect r="r" b="b" t="t" l="l"/>
            <a:pathLst>
              <a:path h="9059337" w="5083855">
                <a:moveTo>
                  <a:pt x="0" y="0"/>
                </a:moveTo>
                <a:lnTo>
                  <a:pt x="5083855" y="0"/>
                </a:lnTo>
                <a:lnTo>
                  <a:pt x="5083855" y="9059337"/>
                </a:lnTo>
                <a:lnTo>
                  <a:pt x="0" y="9059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6229" y="3596921"/>
            <a:ext cx="699390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 Bold"/>
              </a:rPr>
              <a:t>The search page does not prompt user on what to search for,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which can be additionally confusing when have two search pages (find recommendation vs. create recommendation).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violations 2, 28, 31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53001" y="1702862"/>
            <a:ext cx="22229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5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59159" y="764250"/>
            <a:ext cx="8997610" cy="8758500"/>
          </a:xfrm>
          <a:custGeom>
            <a:avLst/>
            <a:gdLst/>
            <a:ahLst/>
            <a:cxnLst/>
            <a:rect r="r" b="b" t="t" l="l"/>
            <a:pathLst>
              <a:path h="8758500" w="8997610">
                <a:moveTo>
                  <a:pt x="0" y="0"/>
                </a:moveTo>
                <a:lnTo>
                  <a:pt x="8997610" y="0"/>
                </a:lnTo>
                <a:lnTo>
                  <a:pt x="8997610" y="8758500"/>
                </a:lnTo>
                <a:lnTo>
                  <a:pt x="0" y="8758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24051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07994"/>
            <a:ext cx="7727566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We added a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prompt within the search bars themselves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. We also combined the feed and simple task search within the home screen to better differentiate two searches.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achieves our usability goal of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robustness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, as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users are guided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towards what they should search for. 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73970" y="1320611"/>
            <a:ext cx="7250050" cy="7250050"/>
          </a:xfrm>
          <a:custGeom>
            <a:avLst/>
            <a:gdLst/>
            <a:ahLst/>
            <a:cxnLst/>
            <a:rect r="r" b="b" t="t" l="l"/>
            <a:pathLst>
              <a:path h="7250050" w="7250050">
                <a:moveTo>
                  <a:pt x="0" y="0"/>
                </a:moveTo>
                <a:lnTo>
                  <a:pt x="7250050" y="0"/>
                </a:lnTo>
                <a:lnTo>
                  <a:pt x="7250050" y="7250050"/>
                </a:lnTo>
                <a:lnTo>
                  <a:pt x="0" y="725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81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7523" y="1702862"/>
            <a:ext cx="22539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7523" y="3721991"/>
            <a:ext cx="6227109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There is no way to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edit posted recommendations.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 11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88887" y="38534"/>
            <a:ext cx="5729537" cy="10209932"/>
          </a:xfrm>
          <a:custGeom>
            <a:avLst/>
            <a:gdLst/>
            <a:ahLst/>
            <a:cxnLst/>
            <a:rect r="r" b="b" t="t" l="l"/>
            <a:pathLst>
              <a:path h="10209932" w="5729537">
                <a:moveTo>
                  <a:pt x="0" y="0"/>
                </a:moveTo>
                <a:lnTo>
                  <a:pt x="5729537" y="0"/>
                </a:lnTo>
                <a:lnTo>
                  <a:pt x="5729537" y="10209932"/>
                </a:lnTo>
                <a:lnTo>
                  <a:pt x="0" y="10209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51525" y="1173853"/>
            <a:ext cx="1257656" cy="672274"/>
          </a:xfrm>
          <a:custGeom>
            <a:avLst/>
            <a:gdLst/>
            <a:ahLst/>
            <a:cxnLst/>
            <a:rect r="r" b="b" t="t" l="l"/>
            <a:pathLst>
              <a:path h="672274" w="1257656">
                <a:moveTo>
                  <a:pt x="0" y="0"/>
                </a:moveTo>
                <a:lnTo>
                  <a:pt x="1257656" y="0"/>
                </a:lnTo>
                <a:lnTo>
                  <a:pt x="1257656" y="672274"/>
                </a:lnTo>
                <a:lnTo>
                  <a:pt x="0" y="672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88977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19742"/>
            <a:ext cx="704460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feature will be available in the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profile page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(not pictured).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works towards our goal of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robustness, 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as users can modify their written reviews or visibility settings if they realized a mistake later on.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81348" y="486069"/>
            <a:ext cx="4545397" cy="9314863"/>
          </a:xfrm>
          <a:custGeom>
            <a:avLst/>
            <a:gdLst/>
            <a:ahLst/>
            <a:cxnLst/>
            <a:rect r="r" b="b" t="t" l="l"/>
            <a:pathLst>
              <a:path h="9314863" w="4545397">
                <a:moveTo>
                  <a:pt x="0" y="0"/>
                </a:moveTo>
                <a:lnTo>
                  <a:pt x="4545397" y="0"/>
                </a:lnTo>
                <a:lnTo>
                  <a:pt x="4545397" y="9314862"/>
                </a:lnTo>
                <a:lnTo>
                  <a:pt x="0" y="9314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17247">
            <a:off x="10365351" y="7476423"/>
            <a:ext cx="1933368" cy="1592612"/>
          </a:xfrm>
          <a:custGeom>
            <a:avLst/>
            <a:gdLst/>
            <a:ahLst/>
            <a:cxnLst/>
            <a:rect r="r" b="b" t="t" l="l"/>
            <a:pathLst>
              <a:path h="1592612" w="1933368">
                <a:moveTo>
                  <a:pt x="0" y="0"/>
                </a:moveTo>
                <a:lnTo>
                  <a:pt x="1933368" y="0"/>
                </a:lnTo>
                <a:lnTo>
                  <a:pt x="1933368" y="1592612"/>
                </a:lnTo>
                <a:lnTo>
                  <a:pt x="0" y="1592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23284"/>
            <a:ext cx="7794534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 Bold"/>
              </a:rPr>
              <a:t>Some of the search results have both “call” and “website” options whereas others only have “call.” 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This inconsistency drew significant attention to the singular “call” button, as it was large and purple.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 14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63675" y="1552159"/>
            <a:ext cx="216009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7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317247">
            <a:off x="10365351" y="5007166"/>
            <a:ext cx="1933368" cy="1592612"/>
          </a:xfrm>
          <a:custGeom>
            <a:avLst/>
            <a:gdLst/>
            <a:ahLst/>
            <a:cxnLst/>
            <a:rect r="r" b="b" t="t" l="l"/>
            <a:pathLst>
              <a:path h="1592612" w="1933368">
                <a:moveTo>
                  <a:pt x="0" y="0"/>
                </a:moveTo>
                <a:lnTo>
                  <a:pt x="1933368" y="0"/>
                </a:lnTo>
                <a:lnTo>
                  <a:pt x="1933368" y="1592612"/>
                </a:lnTo>
                <a:lnTo>
                  <a:pt x="0" y="1592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1378" y="643019"/>
            <a:ext cx="4490452" cy="9011872"/>
          </a:xfrm>
          <a:custGeom>
            <a:avLst/>
            <a:gdLst/>
            <a:ahLst/>
            <a:cxnLst/>
            <a:rect r="r" b="b" t="t" l="l"/>
            <a:pathLst>
              <a:path h="9011872" w="4490452">
                <a:moveTo>
                  <a:pt x="0" y="0"/>
                </a:moveTo>
                <a:lnTo>
                  <a:pt x="4490452" y="0"/>
                </a:lnTo>
                <a:lnTo>
                  <a:pt x="4490452" y="9011872"/>
                </a:lnTo>
                <a:lnTo>
                  <a:pt x="0" y="9011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88977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66342"/>
            <a:ext cx="8825755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We took inspiration from Google maps and decided to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keep all buttons the same color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, even when other buttons aren’t present.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works towards our robustness goal, as users are less confused when there is consistency.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317247">
            <a:off x="10036232" y="4537568"/>
            <a:ext cx="1933368" cy="1592612"/>
          </a:xfrm>
          <a:custGeom>
            <a:avLst/>
            <a:gdLst/>
            <a:ahLst/>
            <a:cxnLst/>
            <a:rect r="r" b="b" t="t" l="l"/>
            <a:pathLst>
              <a:path h="1592612" w="1933368">
                <a:moveTo>
                  <a:pt x="0" y="0"/>
                </a:moveTo>
                <a:lnTo>
                  <a:pt x="1933369" y="0"/>
                </a:lnTo>
                <a:lnTo>
                  <a:pt x="1933369" y="1592613"/>
                </a:lnTo>
                <a:lnTo>
                  <a:pt x="0" y="1592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317247">
            <a:off x="10036232" y="7751026"/>
            <a:ext cx="1933368" cy="1592612"/>
          </a:xfrm>
          <a:custGeom>
            <a:avLst/>
            <a:gdLst/>
            <a:ahLst/>
            <a:cxnLst/>
            <a:rect r="r" b="b" t="t" l="l"/>
            <a:pathLst>
              <a:path h="1592612" w="1933368">
                <a:moveTo>
                  <a:pt x="0" y="0"/>
                </a:moveTo>
                <a:lnTo>
                  <a:pt x="1933369" y="0"/>
                </a:lnTo>
                <a:lnTo>
                  <a:pt x="1933369" y="1592612"/>
                </a:lnTo>
                <a:lnTo>
                  <a:pt x="0" y="1592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27513" y="0"/>
            <a:ext cx="5879885" cy="10477849"/>
          </a:xfrm>
          <a:custGeom>
            <a:avLst/>
            <a:gdLst/>
            <a:ahLst/>
            <a:cxnLst/>
            <a:rect r="r" b="b" t="t" l="l"/>
            <a:pathLst>
              <a:path h="10477849" w="5879885">
                <a:moveTo>
                  <a:pt x="0" y="0"/>
                </a:moveTo>
                <a:lnTo>
                  <a:pt x="5879885" y="0"/>
                </a:lnTo>
                <a:lnTo>
                  <a:pt x="5879885" y="10477849"/>
                </a:lnTo>
                <a:lnTo>
                  <a:pt x="0" y="10477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76574" y="2828703"/>
            <a:ext cx="1782951" cy="557752"/>
          </a:xfrm>
          <a:custGeom>
            <a:avLst/>
            <a:gdLst/>
            <a:ahLst/>
            <a:cxnLst/>
            <a:rect r="r" b="b" t="t" l="l"/>
            <a:pathLst>
              <a:path h="557752" w="1782951">
                <a:moveTo>
                  <a:pt x="0" y="0"/>
                </a:moveTo>
                <a:lnTo>
                  <a:pt x="1782951" y="0"/>
                </a:lnTo>
                <a:lnTo>
                  <a:pt x="1782951" y="557752"/>
                </a:lnTo>
                <a:lnTo>
                  <a:pt x="0" y="557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44562" y="6029602"/>
            <a:ext cx="1782951" cy="557752"/>
          </a:xfrm>
          <a:custGeom>
            <a:avLst/>
            <a:gdLst/>
            <a:ahLst/>
            <a:cxnLst/>
            <a:rect r="r" b="b" t="t" l="l"/>
            <a:pathLst>
              <a:path h="557752" w="1782951">
                <a:moveTo>
                  <a:pt x="0" y="0"/>
                </a:moveTo>
                <a:lnTo>
                  <a:pt x="1782951" y="0"/>
                </a:lnTo>
                <a:lnTo>
                  <a:pt x="1782951" y="557751"/>
                </a:lnTo>
                <a:lnTo>
                  <a:pt x="0" y="55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3001" y="3319780"/>
            <a:ext cx="6360618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Users are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not informed when a request they send out has been completed,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the request just moves from “pending” to “completed.”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 3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49466" y="1702862"/>
            <a:ext cx="223004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C1C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94" y="2584109"/>
            <a:ext cx="16230600" cy="19050"/>
          </a:xfrm>
          <a:prstGeom prst="line">
            <a:avLst/>
          </a:prstGeom>
          <a:ln cap="flat" w="9525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336017" y="2884147"/>
          <a:ext cx="8807983" cy="7045479"/>
        </p:xfrm>
        <a:graphic>
          <a:graphicData uri="http://schemas.openxmlformats.org/drawingml/2006/table">
            <a:tbl>
              <a:tblPr/>
              <a:tblGrid>
                <a:gridCol w="1073504"/>
                <a:gridCol w="7734479"/>
              </a:tblGrid>
              <a:tr h="1390449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DBDBDB"/>
                          </a:solidFill>
                          <a:latin typeface="Be Vietnam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F9FAF4"/>
                          </a:solidFill>
                          <a:latin typeface="Be Vietnam"/>
                        </a:rPr>
                        <a:t>Project Title &amp; Value Prop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36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DBDBDB"/>
                          </a:solidFill>
                          <a:latin typeface="Be Vietnam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F9FAF4"/>
                          </a:solidFill>
                          <a:latin typeface="Be Vietnam"/>
                        </a:rPr>
                        <a:t>Problem/Solution 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36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DBDBDB"/>
                          </a:solidFill>
                          <a:latin typeface="Be Vietnam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F9FAF4"/>
                          </a:solidFill>
                          <a:latin typeface="Be Vietnam"/>
                        </a:rPr>
                        <a:t>Heuristic Evaluation 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7831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DBDBDB"/>
                          </a:solidFill>
                          <a:latin typeface="Be Vietnam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F9FAF4"/>
                          </a:solidFill>
                          <a:latin typeface="Be Vietnam"/>
                        </a:rPr>
                        <a:t>UI and Product Revisions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915655"/>
            <a:ext cx="10330400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9"/>
              </a:lnSpc>
            </a:pPr>
            <a:r>
              <a:rPr lang="en-US" sz="9999" spc="-299">
                <a:solidFill>
                  <a:srgbClr val="F9FAF4"/>
                </a:solidFill>
                <a:latin typeface="Be Vietnam"/>
              </a:rPr>
              <a:t>What's </a:t>
            </a:r>
            <a:r>
              <a:rPr lang="en-US" sz="9999" spc="-299">
                <a:solidFill>
                  <a:srgbClr val="907CE1"/>
                </a:solidFill>
                <a:latin typeface="Be Vietnam"/>
              </a:rPr>
              <a:t>Inside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788470" y="2688869"/>
          <a:ext cx="8956482" cy="4909262"/>
        </p:xfrm>
        <a:graphic>
          <a:graphicData uri="http://schemas.openxmlformats.org/drawingml/2006/table">
            <a:tbl>
              <a:tblPr/>
              <a:tblGrid>
                <a:gridCol w="1073504"/>
                <a:gridCol w="7882978"/>
              </a:tblGrid>
              <a:tr h="21336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DBDBDB"/>
                          </a:solidFill>
                          <a:latin typeface="Be Vietnam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F9FAF4"/>
                          </a:solidFill>
                          <a:latin typeface="Be Vietnam"/>
                        </a:rPr>
                        <a:t>Prototype Implementation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7831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DBDBDB"/>
                          </a:solidFill>
                          <a:latin typeface="Be Vietnam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F9FAF4"/>
                          </a:solidFill>
                          <a:latin typeface="Be Vietnam"/>
                        </a:rPr>
                        <a:t>Demo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7831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DBDBDB"/>
                          </a:solidFill>
                          <a:latin typeface="Be Vietnam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F9FAF4"/>
                          </a:solidFill>
                          <a:latin typeface="Be Vietnam"/>
                        </a:rPr>
                        <a:t>Q&amp;A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95095" y="0"/>
            <a:ext cx="5915972" cy="10542156"/>
          </a:xfrm>
          <a:custGeom>
            <a:avLst/>
            <a:gdLst/>
            <a:ahLst/>
            <a:cxnLst/>
            <a:rect r="r" b="b" t="t" l="l"/>
            <a:pathLst>
              <a:path h="10542156" w="5915972">
                <a:moveTo>
                  <a:pt x="0" y="0"/>
                </a:moveTo>
                <a:lnTo>
                  <a:pt x="5915972" y="0"/>
                </a:lnTo>
                <a:lnTo>
                  <a:pt x="5915972" y="10542156"/>
                </a:lnTo>
                <a:lnTo>
                  <a:pt x="0" y="1054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4263" y="4595560"/>
            <a:ext cx="1086804" cy="2054096"/>
          </a:xfrm>
          <a:custGeom>
            <a:avLst/>
            <a:gdLst/>
            <a:ahLst/>
            <a:cxnLst/>
            <a:rect r="r" b="b" t="t" l="l"/>
            <a:pathLst>
              <a:path h="2054096" w="1086804">
                <a:moveTo>
                  <a:pt x="0" y="0"/>
                </a:moveTo>
                <a:lnTo>
                  <a:pt x="1086804" y="0"/>
                </a:lnTo>
                <a:lnTo>
                  <a:pt x="1086804" y="2054096"/>
                </a:lnTo>
                <a:lnTo>
                  <a:pt x="0" y="2054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3081" y="8579803"/>
            <a:ext cx="1473200" cy="787492"/>
          </a:xfrm>
          <a:custGeom>
            <a:avLst/>
            <a:gdLst/>
            <a:ahLst/>
            <a:cxnLst/>
            <a:rect r="r" b="b" t="t" l="l"/>
            <a:pathLst>
              <a:path h="787492" w="1473200">
                <a:moveTo>
                  <a:pt x="0" y="0"/>
                </a:moveTo>
                <a:lnTo>
                  <a:pt x="1473200" y="0"/>
                </a:lnTo>
                <a:lnTo>
                  <a:pt x="1473200" y="787492"/>
                </a:lnTo>
                <a:lnTo>
                  <a:pt x="0" y="78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515283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98738"/>
            <a:ext cx="8115300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Users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receive a notification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when when their request has been completed as a badge, and any unread completed requests will have an unread indicator dot.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helps achieve our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efficiency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goal, as users can more quickly find the services they need.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76453" y="723735"/>
            <a:ext cx="4313448" cy="8839530"/>
          </a:xfrm>
          <a:custGeom>
            <a:avLst/>
            <a:gdLst/>
            <a:ahLst/>
            <a:cxnLst/>
            <a:rect r="r" b="b" t="t" l="l"/>
            <a:pathLst>
              <a:path h="8839530" w="4313448">
                <a:moveTo>
                  <a:pt x="0" y="0"/>
                </a:moveTo>
                <a:lnTo>
                  <a:pt x="4313448" y="0"/>
                </a:lnTo>
                <a:lnTo>
                  <a:pt x="4313448" y="8839530"/>
                </a:lnTo>
                <a:lnTo>
                  <a:pt x="0" y="8839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907" y="1788977"/>
            <a:ext cx="22519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5106" y="3319780"/>
            <a:ext cx="9009024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Within the search results page,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it is difficult to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 differentiate between the start/end of each result, 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especially for the visually impaired. This was more confusing when certain results didn’t have pictures.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 26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09687" y="537807"/>
            <a:ext cx="4905277" cy="8720493"/>
          </a:xfrm>
          <a:custGeom>
            <a:avLst/>
            <a:gdLst/>
            <a:ahLst/>
            <a:cxnLst/>
            <a:rect r="r" b="b" t="t" l="l"/>
            <a:pathLst>
              <a:path h="8720493" w="4905277">
                <a:moveTo>
                  <a:pt x="0" y="0"/>
                </a:moveTo>
                <a:lnTo>
                  <a:pt x="4905277" y="0"/>
                </a:lnTo>
                <a:lnTo>
                  <a:pt x="4905277" y="8720493"/>
                </a:lnTo>
                <a:lnTo>
                  <a:pt x="0" y="8720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23" r="0" b="-3501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88977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19780"/>
            <a:ext cx="9611834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 Bold"/>
              </a:rPr>
              <a:t>We standardized the format of search results, even when there are no photos. 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We also increased the gutter between results.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supports our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robustness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goal, as users will be less confused about the distinct search results, clicking only where they intend to.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01854" y="630855"/>
            <a:ext cx="4404093" cy="9025289"/>
          </a:xfrm>
          <a:custGeom>
            <a:avLst/>
            <a:gdLst/>
            <a:ahLst/>
            <a:cxnLst/>
            <a:rect r="r" b="b" t="t" l="l"/>
            <a:pathLst>
              <a:path h="9025289" w="4404093">
                <a:moveTo>
                  <a:pt x="0" y="0"/>
                </a:moveTo>
                <a:lnTo>
                  <a:pt x="4404093" y="0"/>
                </a:lnTo>
                <a:lnTo>
                  <a:pt x="4404093" y="9025290"/>
                </a:lnTo>
                <a:lnTo>
                  <a:pt x="0" y="902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55999"/>
            <a:ext cx="8599974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Within the create a recommendation page, users can select a service type from a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dropdown menu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, but this may lead to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accidental mis-categorization. 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It may also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 omit certain service types.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 44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23788" y="3972803"/>
            <a:ext cx="1782951" cy="557752"/>
          </a:xfrm>
          <a:custGeom>
            <a:avLst/>
            <a:gdLst/>
            <a:ahLst/>
            <a:cxnLst/>
            <a:rect r="r" b="b" t="t" l="l"/>
            <a:pathLst>
              <a:path h="557752" w="1782951">
                <a:moveTo>
                  <a:pt x="0" y="0"/>
                </a:moveTo>
                <a:lnTo>
                  <a:pt x="1782951" y="0"/>
                </a:lnTo>
                <a:lnTo>
                  <a:pt x="1782951" y="557752"/>
                </a:lnTo>
                <a:lnTo>
                  <a:pt x="0" y="557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788977"/>
            <a:ext cx="26344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10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43048" y="0"/>
            <a:ext cx="5772786" cy="10287000"/>
          </a:xfrm>
          <a:custGeom>
            <a:avLst/>
            <a:gdLst/>
            <a:ahLst/>
            <a:cxnLst/>
            <a:rect r="r" b="b" t="t" l="l"/>
            <a:pathLst>
              <a:path h="10287000" w="5772786">
                <a:moveTo>
                  <a:pt x="0" y="0"/>
                </a:moveTo>
                <a:lnTo>
                  <a:pt x="5772786" y="0"/>
                </a:lnTo>
                <a:lnTo>
                  <a:pt x="5772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88977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32259"/>
            <a:ext cx="9611834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Instead of a dropdown menu, we implemented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a search bar 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where users can start typing their service type and select from the results (or just type the entire entry should a result not match).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helps achieve our usability goal of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robustness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, as users are less likely to mis-categorize a service without noticing.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466729" y="3682443"/>
            <a:ext cx="1782951" cy="557752"/>
          </a:xfrm>
          <a:custGeom>
            <a:avLst/>
            <a:gdLst/>
            <a:ahLst/>
            <a:cxnLst/>
            <a:rect r="r" b="b" t="t" l="l"/>
            <a:pathLst>
              <a:path h="557752" w="1782951">
                <a:moveTo>
                  <a:pt x="0" y="0"/>
                </a:moveTo>
                <a:lnTo>
                  <a:pt x="1782951" y="0"/>
                </a:lnTo>
                <a:lnTo>
                  <a:pt x="1782951" y="557752"/>
                </a:lnTo>
                <a:lnTo>
                  <a:pt x="0" y="557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23817" y="0"/>
            <a:ext cx="5772786" cy="10287000"/>
          </a:xfrm>
          <a:custGeom>
            <a:avLst/>
            <a:gdLst/>
            <a:ahLst/>
            <a:cxnLst/>
            <a:rect r="r" b="b" t="t" l="l"/>
            <a:pathLst>
              <a:path h="10287000" w="5772786">
                <a:moveTo>
                  <a:pt x="0" y="0"/>
                </a:moveTo>
                <a:lnTo>
                  <a:pt x="5772786" y="0"/>
                </a:lnTo>
                <a:lnTo>
                  <a:pt x="5772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5106" y="1788977"/>
            <a:ext cx="25215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11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55999"/>
            <a:ext cx="752352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Users are able to post a recommendation request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even if they have not filled out any/all the fields.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 45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0447" y="-139679"/>
            <a:ext cx="5851170" cy="10426679"/>
          </a:xfrm>
          <a:custGeom>
            <a:avLst/>
            <a:gdLst/>
            <a:ahLst/>
            <a:cxnLst/>
            <a:rect r="r" b="b" t="t" l="l"/>
            <a:pathLst>
              <a:path h="10426679" w="5851170">
                <a:moveTo>
                  <a:pt x="0" y="0"/>
                </a:moveTo>
                <a:lnTo>
                  <a:pt x="5851170" y="0"/>
                </a:lnTo>
                <a:lnTo>
                  <a:pt x="5851170" y="10426679"/>
                </a:lnTo>
                <a:lnTo>
                  <a:pt x="0" y="10426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18375"/>
            <a:ext cx="9832926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We made the “Post” button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greyed out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and until all require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d fields are filled out. Should the user click it prematurely, they will be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prompted to correct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their error via box highlights and messages.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helps achieve our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robustness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goal, as it guides the user to properly requesting a service recommendation.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705602" y="8065774"/>
            <a:ext cx="4832006" cy="1414460"/>
          </a:xfrm>
          <a:custGeom>
            <a:avLst/>
            <a:gdLst/>
            <a:ahLst/>
            <a:cxnLst/>
            <a:rect r="r" b="b" t="t" l="l"/>
            <a:pathLst>
              <a:path h="1414460" w="4832006">
                <a:moveTo>
                  <a:pt x="0" y="0"/>
                </a:moveTo>
                <a:lnTo>
                  <a:pt x="4832006" y="0"/>
                </a:lnTo>
                <a:lnTo>
                  <a:pt x="4832006" y="1414460"/>
                </a:lnTo>
                <a:lnTo>
                  <a:pt x="0" y="1414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788977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11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96283" y="3091232"/>
            <a:ext cx="7563017" cy="4254197"/>
          </a:xfrm>
          <a:custGeom>
            <a:avLst/>
            <a:gdLst/>
            <a:ahLst/>
            <a:cxnLst/>
            <a:rect r="r" b="b" t="t" l="l"/>
            <a:pathLst>
              <a:path h="4254197" w="7563017">
                <a:moveTo>
                  <a:pt x="0" y="0"/>
                </a:moveTo>
                <a:lnTo>
                  <a:pt x="7563017" y="0"/>
                </a:lnTo>
                <a:lnTo>
                  <a:pt x="7563017" y="4254197"/>
                </a:lnTo>
                <a:lnTo>
                  <a:pt x="0" y="425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425" r="0" b="-13237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9825" y="1788977"/>
            <a:ext cx="25415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12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17724" y="3024557"/>
            <a:ext cx="7647806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The create and request a recommendation pages prompt users to consi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der a couple of factors in their posting (such as service and price)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rather than letting the user choose specific inputs that suit their personal needs.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 17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3807" y="374108"/>
            <a:ext cx="5352908" cy="9538785"/>
          </a:xfrm>
          <a:custGeom>
            <a:avLst/>
            <a:gdLst/>
            <a:ahLst/>
            <a:cxnLst/>
            <a:rect r="r" b="b" t="t" l="l"/>
            <a:pathLst>
              <a:path h="9538785" w="5352908">
                <a:moveTo>
                  <a:pt x="0" y="0"/>
                </a:moveTo>
                <a:lnTo>
                  <a:pt x="5352908" y="0"/>
                </a:lnTo>
                <a:lnTo>
                  <a:pt x="5352908" y="9538784"/>
                </a:lnTo>
                <a:lnTo>
                  <a:pt x="0" y="953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319780"/>
            <a:ext cx="9611834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Instead of expressing these factors as tags,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we will write them into the prompt itself. 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Then, users will know that they are not clickable or functionally meaningful tags, just suggestions.</a:t>
            </a:r>
          </a:p>
          <a:p>
            <a:pPr algn="ctr"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helps achieve our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robustness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goal by reducing confusion and, subsequently, error rates.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673807" y="1572920"/>
            <a:ext cx="4832006" cy="1414460"/>
          </a:xfrm>
          <a:custGeom>
            <a:avLst/>
            <a:gdLst/>
            <a:ahLst/>
            <a:cxnLst/>
            <a:rect r="r" b="b" t="t" l="l"/>
            <a:pathLst>
              <a:path h="1414460" w="4832006">
                <a:moveTo>
                  <a:pt x="0" y="0"/>
                </a:moveTo>
                <a:lnTo>
                  <a:pt x="4832006" y="0"/>
                </a:lnTo>
                <a:lnTo>
                  <a:pt x="4832006" y="1414460"/>
                </a:lnTo>
                <a:lnTo>
                  <a:pt x="0" y="1414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788977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12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8941" y="1715864"/>
            <a:ext cx="5616900" cy="7021125"/>
          </a:xfrm>
          <a:custGeom>
            <a:avLst/>
            <a:gdLst/>
            <a:ahLst/>
            <a:cxnLst/>
            <a:rect r="r" b="b" t="t" l="l"/>
            <a:pathLst>
              <a:path h="7021125" w="5616900">
                <a:moveTo>
                  <a:pt x="0" y="0"/>
                </a:moveTo>
                <a:lnTo>
                  <a:pt x="5616899" y="0"/>
                </a:lnTo>
                <a:lnTo>
                  <a:pt x="5616899" y="7021125"/>
                </a:lnTo>
                <a:lnTo>
                  <a:pt x="0" y="7021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21" r="0" b="-19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15046" y="8106157"/>
            <a:ext cx="3350782" cy="170585"/>
          </a:xfrm>
          <a:custGeom>
            <a:avLst/>
            <a:gdLst/>
            <a:ahLst/>
            <a:cxnLst/>
            <a:rect r="r" b="b" t="t" l="l"/>
            <a:pathLst>
              <a:path h="170585" w="3350782">
                <a:moveTo>
                  <a:pt x="0" y="0"/>
                </a:moveTo>
                <a:lnTo>
                  <a:pt x="3350782" y="0"/>
                </a:lnTo>
                <a:lnTo>
                  <a:pt x="3350782" y="170586"/>
                </a:lnTo>
                <a:lnTo>
                  <a:pt x="0" y="170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4009" y="1788977"/>
            <a:ext cx="25637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55999"/>
            <a:ext cx="928890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 Bold"/>
              </a:rPr>
              <a:t>Specifying people’s connections with each other becomes confusing and verbose,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especially when two people can have multiple mutuals (e.g. “Tobey, Chelsea’s friend’s Ari’s friend,” or even “Tobey, Chelsea and Riley’s friend’s friend).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 33, 34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415046" y="5271994"/>
            <a:ext cx="3350782" cy="170585"/>
          </a:xfrm>
          <a:custGeom>
            <a:avLst/>
            <a:gdLst/>
            <a:ahLst/>
            <a:cxnLst/>
            <a:rect r="r" b="b" t="t" l="l"/>
            <a:pathLst>
              <a:path h="170585" w="3350782">
                <a:moveTo>
                  <a:pt x="0" y="0"/>
                </a:moveTo>
                <a:lnTo>
                  <a:pt x="3350782" y="0"/>
                </a:lnTo>
                <a:lnTo>
                  <a:pt x="3350782" y="170585"/>
                </a:lnTo>
                <a:lnTo>
                  <a:pt x="0" y="170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94" y="2120689"/>
            <a:ext cx="16230600" cy="19050"/>
          </a:xfrm>
          <a:prstGeom prst="line">
            <a:avLst/>
          </a:prstGeom>
          <a:ln cap="flat" w="9525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947480" y="931692"/>
            <a:ext cx="1828761" cy="87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9"/>
              </a:lnSpc>
              <a:spcBef>
                <a:spcPct val="0"/>
              </a:spcBef>
            </a:pPr>
            <a:r>
              <a:rPr lang="en-US" sz="5399">
                <a:solidFill>
                  <a:srgbClr val="F9FAF4"/>
                </a:solidFill>
                <a:latin typeface="Be Vietnam"/>
              </a:rPr>
              <a:t>01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6350" y="3203935"/>
            <a:ext cx="5261807" cy="5410599"/>
          </a:xfrm>
          <a:custGeom>
            <a:avLst/>
            <a:gdLst/>
            <a:ahLst/>
            <a:cxnLst/>
            <a:rect r="r" b="b" t="t" l="l"/>
            <a:pathLst>
              <a:path h="5410599" w="5261807">
                <a:moveTo>
                  <a:pt x="0" y="0"/>
                </a:moveTo>
                <a:lnTo>
                  <a:pt x="5261807" y="0"/>
                </a:lnTo>
                <a:lnTo>
                  <a:pt x="5261807" y="5410599"/>
                </a:lnTo>
                <a:lnTo>
                  <a:pt x="0" y="5410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27496" y="4912415"/>
            <a:ext cx="9401181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9"/>
              </a:lnSpc>
            </a:pPr>
            <a:r>
              <a:rPr lang="en-US" sz="9999" spc="-299">
                <a:solidFill>
                  <a:srgbClr val="F9FAF4"/>
                </a:solidFill>
                <a:latin typeface="Be Vietnam"/>
              </a:rPr>
              <a:t>Grapevine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689" y="1028700"/>
            <a:ext cx="756010" cy="777388"/>
          </a:xfrm>
          <a:custGeom>
            <a:avLst/>
            <a:gdLst/>
            <a:ahLst/>
            <a:cxnLst/>
            <a:rect r="r" b="b" t="t" l="l"/>
            <a:pathLst>
              <a:path h="777388" w="756010">
                <a:moveTo>
                  <a:pt x="0" y="0"/>
                </a:moveTo>
                <a:lnTo>
                  <a:pt x="756010" y="0"/>
                </a:lnTo>
                <a:lnTo>
                  <a:pt x="756010" y="777388"/>
                </a:lnTo>
                <a:lnTo>
                  <a:pt x="0" y="77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19780"/>
            <a:ext cx="923262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To reduce the wording,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all individuals are referred to by their name.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Further information about their degree of connection is available on the side (see revision 10).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supports our usability goal of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efficiency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, as it will increase readability.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61320" y="1644510"/>
            <a:ext cx="6997980" cy="6997980"/>
          </a:xfrm>
          <a:custGeom>
            <a:avLst/>
            <a:gdLst/>
            <a:ahLst/>
            <a:cxnLst/>
            <a:rect r="r" b="b" t="t" l="l"/>
            <a:pathLst>
              <a:path h="6997980" w="6997980">
                <a:moveTo>
                  <a:pt x="0" y="0"/>
                </a:moveTo>
                <a:lnTo>
                  <a:pt x="6997980" y="0"/>
                </a:lnTo>
                <a:lnTo>
                  <a:pt x="6997980" y="6997980"/>
                </a:lnTo>
                <a:lnTo>
                  <a:pt x="0" y="6997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099" r="0" b="-390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68480" y="5541620"/>
            <a:ext cx="3826346" cy="208710"/>
          </a:xfrm>
          <a:custGeom>
            <a:avLst/>
            <a:gdLst/>
            <a:ahLst/>
            <a:cxnLst/>
            <a:rect r="r" b="b" t="t" l="l"/>
            <a:pathLst>
              <a:path h="208710" w="3826346">
                <a:moveTo>
                  <a:pt x="0" y="0"/>
                </a:moveTo>
                <a:lnTo>
                  <a:pt x="3826346" y="0"/>
                </a:lnTo>
                <a:lnTo>
                  <a:pt x="3826346" y="208710"/>
                </a:lnTo>
                <a:lnTo>
                  <a:pt x="0" y="20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94826" y="4858483"/>
            <a:ext cx="1473200" cy="787492"/>
          </a:xfrm>
          <a:custGeom>
            <a:avLst/>
            <a:gdLst/>
            <a:ahLst/>
            <a:cxnLst/>
            <a:rect r="r" b="b" t="t" l="l"/>
            <a:pathLst>
              <a:path h="787492" w="1473200">
                <a:moveTo>
                  <a:pt x="0" y="0"/>
                </a:moveTo>
                <a:lnTo>
                  <a:pt x="1473200" y="0"/>
                </a:lnTo>
                <a:lnTo>
                  <a:pt x="1473200" y="787492"/>
                </a:lnTo>
                <a:lnTo>
                  <a:pt x="0" y="78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788977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13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70519" y="495579"/>
            <a:ext cx="4536115" cy="9295842"/>
          </a:xfrm>
          <a:custGeom>
            <a:avLst/>
            <a:gdLst/>
            <a:ahLst/>
            <a:cxnLst/>
            <a:rect r="r" b="b" t="t" l="l"/>
            <a:pathLst>
              <a:path h="9295842" w="4536115">
                <a:moveTo>
                  <a:pt x="0" y="0"/>
                </a:moveTo>
                <a:lnTo>
                  <a:pt x="4536116" y="0"/>
                </a:lnTo>
                <a:lnTo>
                  <a:pt x="4536116" y="9295842"/>
                </a:lnTo>
                <a:lnTo>
                  <a:pt x="0" y="9295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0513" y="495579"/>
            <a:ext cx="5533090" cy="1619686"/>
          </a:xfrm>
          <a:custGeom>
            <a:avLst/>
            <a:gdLst/>
            <a:ahLst/>
            <a:cxnLst/>
            <a:rect r="r" b="b" t="t" l="l"/>
            <a:pathLst>
              <a:path h="1619686" w="5533090">
                <a:moveTo>
                  <a:pt x="0" y="0"/>
                </a:moveTo>
                <a:lnTo>
                  <a:pt x="5533089" y="0"/>
                </a:lnTo>
                <a:lnTo>
                  <a:pt x="5533089" y="1619686"/>
                </a:lnTo>
                <a:lnTo>
                  <a:pt x="0" y="1619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4441" y="3241690"/>
            <a:ext cx="674872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When searching for a mechanic within your network,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there is a back button as well as an “x” button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in the search bar, which both cancel the current search.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Relating to violation 12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72286" y="1702862"/>
            <a:ext cx="25844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Issue 14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1448" y="573642"/>
            <a:ext cx="5331472" cy="9500588"/>
          </a:xfrm>
          <a:custGeom>
            <a:avLst/>
            <a:gdLst/>
            <a:ahLst/>
            <a:cxnLst/>
            <a:rect r="r" b="b" t="t" l="l"/>
            <a:pathLst>
              <a:path h="9500588" w="5331472">
                <a:moveTo>
                  <a:pt x="0" y="0"/>
                </a:moveTo>
                <a:lnTo>
                  <a:pt x="5331472" y="0"/>
                </a:lnTo>
                <a:lnTo>
                  <a:pt x="5331472" y="9500588"/>
                </a:lnTo>
                <a:lnTo>
                  <a:pt x="0" y="9500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1448" y="775017"/>
            <a:ext cx="5001954" cy="3010267"/>
          </a:xfrm>
          <a:custGeom>
            <a:avLst/>
            <a:gdLst/>
            <a:ahLst/>
            <a:cxnLst/>
            <a:rect r="r" b="b" t="t" l="l"/>
            <a:pathLst>
              <a:path h="3010267" w="5001954">
                <a:moveTo>
                  <a:pt x="0" y="0"/>
                </a:moveTo>
                <a:lnTo>
                  <a:pt x="5001954" y="0"/>
                </a:lnTo>
                <a:lnTo>
                  <a:pt x="5001954" y="3010266"/>
                </a:lnTo>
                <a:lnTo>
                  <a:pt x="0" y="3010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88977"/>
            <a:ext cx="6101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1C1C1D"/>
                </a:solidFill>
                <a:latin typeface="Canva Sans Bold"/>
              </a:rPr>
              <a:t>Revision 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66342"/>
            <a:ext cx="7964972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Since we have consolidated the search bar to the home/feed page, there is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no longer a need for a back button.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C1C1D"/>
                </a:solidFill>
                <a:latin typeface="Canva Sans"/>
              </a:rPr>
              <a:t>This change works towards our </a:t>
            </a:r>
            <a:r>
              <a:rPr lang="en-US" sz="3399">
                <a:solidFill>
                  <a:srgbClr val="1C1C1D"/>
                </a:solidFill>
                <a:latin typeface="Canva Sans Bold"/>
              </a:rPr>
              <a:t>robustness</a:t>
            </a:r>
            <a:r>
              <a:rPr lang="en-US" sz="3399">
                <a:solidFill>
                  <a:srgbClr val="1C1C1D"/>
                </a:solidFill>
                <a:latin typeface="Canva Sans"/>
              </a:rPr>
              <a:t> goal, as eliminating redundancies makes usage easier for users.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6" y="1806489"/>
            <a:ext cx="16230600" cy="19050"/>
          </a:xfrm>
          <a:prstGeom prst="line">
            <a:avLst/>
          </a:prstGeom>
          <a:ln cap="flat" w="9525">
            <a:solidFill>
              <a:srgbClr val="1C1C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11" y="733022"/>
            <a:ext cx="16230589" cy="83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0"/>
              </a:lnSpc>
            </a:pPr>
            <a:r>
              <a:rPr lang="en-US" sz="6000" spc="-179">
                <a:solidFill>
                  <a:srgbClr val="1C1C1D"/>
                </a:solidFill>
                <a:latin typeface="Be Vietnam"/>
              </a:rPr>
              <a:t>Additional Severity 3 Violations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1760" y="2068427"/>
            <a:ext cx="5601165" cy="3640180"/>
            <a:chOff x="0" y="0"/>
            <a:chExt cx="1240449" cy="8061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0449" cy="806164"/>
            </a:xfrm>
            <a:custGeom>
              <a:avLst/>
              <a:gdLst/>
              <a:ahLst/>
              <a:cxnLst/>
              <a:rect r="r" b="b" t="t" l="l"/>
              <a:pathLst>
                <a:path h="806164" w="1240449">
                  <a:moveTo>
                    <a:pt x="76021" y="0"/>
                  </a:moveTo>
                  <a:lnTo>
                    <a:pt x="1164428" y="0"/>
                  </a:lnTo>
                  <a:cubicBezTo>
                    <a:pt x="1184590" y="0"/>
                    <a:pt x="1203927" y="8009"/>
                    <a:pt x="1218183" y="22266"/>
                  </a:cubicBezTo>
                  <a:cubicBezTo>
                    <a:pt x="1232440" y="36523"/>
                    <a:pt x="1240449" y="55859"/>
                    <a:pt x="1240449" y="76021"/>
                  </a:cubicBezTo>
                  <a:lnTo>
                    <a:pt x="1240449" y="730143"/>
                  </a:lnTo>
                  <a:cubicBezTo>
                    <a:pt x="1240449" y="750305"/>
                    <a:pt x="1232440" y="769642"/>
                    <a:pt x="1218183" y="783898"/>
                  </a:cubicBezTo>
                  <a:cubicBezTo>
                    <a:pt x="1203927" y="798155"/>
                    <a:pt x="1184590" y="806164"/>
                    <a:pt x="1164428" y="806164"/>
                  </a:cubicBezTo>
                  <a:lnTo>
                    <a:pt x="76021" y="806164"/>
                  </a:lnTo>
                  <a:cubicBezTo>
                    <a:pt x="55859" y="806164"/>
                    <a:pt x="36523" y="798155"/>
                    <a:pt x="22266" y="783898"/>
                  </a:cubicBezTo>
                  <a:cubicBezTo>
                    <a:pt x="8009" y="769642"/>
                    <a:pt x="0" y="750305"/>
                    <a:pt x="0" y="730143"/>
                  </a:cubicBezTo>
                  <a:lnTo>
                    <a:pt x="0" y="76021"/>
                  </a:lnTo>
                  <a:cubicBezTo>
                    <a:pt x="0" y="55859"/>
                    <a:pt x="8009" y="36523"/>
                    <a:pt x="22266" y="22266"/>
                  </a:cubicBezTo>
                  <a:cubicBezTo>
                    <a:pt x="36523" y="8009"/>
                    <a:pt x="55859" y="0"/>
                    <a:pt x="76021" y="0"/>
                  </a:cubicBezTo>
                  <a:close/>
                </a:path>
              </a:pathLst>
            </a:custGeom>
            <a:solidFill>
              <a:srgbClr val="55378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40449" cy="8537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63926" y="5878006"/>
            <a:ext cx="5578999" cy="2716587"/>
            <a:chOff x="0" y="0"/>
            <a:chExt cx="1235540" cy="6016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35540" cy="601623"/>
            </a:xfrm>
            <a:custGeom>
              <a:avLst/>
              <a:gdLst/>
              <a:ahLst/>
              <a:cxnLst/>
              <a:rect r="r" b="b" t="t" l="l"/>
              <a:pathLst>
                <a:path h="601623" w="1235540">
                  <a:moveTo>
                    <a:pt x="76323" y="0"/>
                  </a:moveTo>
                  <a:lnTo>
                    <a:pt x="1159217" y="0"/>
                  </a:lnTo>
                  <a:cubicBezTo>
                    <a:pt x="1201369" y="0"/>
                    <a:pt x="1235540" y="34171"/>
                    <a:pt x="1235540" y="76323"/>
                  </a:cubicBezTo>
                  <a:lnTo>
                    <a:pt x="1235540" y="525300"/>
                  </a:lnTo>
                  <a:cubicBezTo>
                    <a:pt x="1235540" y="567452"/>
                    <a:pt x="1201369" y="601623"/>
                    <a:pt x="1159217" y="601623"/>
                  </a:cubicBezTo>
                  <a:lnTo>
                    <a:pt x="76323" y="601623"/>
                  </a:lnTo>
                  <a:cubicBezTo>
                    <a:pt x="34171" y="601623"/>
                    <a:pt x="0" y="567452"/>
                    <a:pt x="0" y="525300"/>
                  </a:cubicBezTo>
                  <a:lnTo>
                    <a:pt x="0" y="76323"/>
                  </a:lnTo>
                  <a:cubicBezTo>
                    <a:pt x="0" y="34171"/>
                    <a:pt x="34171" y="0"/>
                    <a:pt x="76323" y="0"/>
                  </a:cubicBezTo>
                  <a:close/>
                </a:path>
              </a:pathLst>
            </a:custGeom>
            <a:solidFill>
              <a:srgbClr val="907CE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35540" cy="649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73600" y="2239520"/>
            <a:ext cx="4980918" cy="371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#32 H6: 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“[Lack of] Action items for finding </a:t>
            </a:r>
            <a:r>
              <a:rPr lang="en-US" sz="2499">
                <a:solidFill>
                  <a:srgbClr val="FFFFFF"/>
                </a:solidFill>
                <a:latin typeface="Canva Sans Bold"/>
              </a:rPr>
              <a:t>no results when searching for a recommendation</a:t>
            </a:r>
            <a:r>
              <a:rPr lang="en-US" sz="2499">
                <a:solidFill>
                  <a:srgbClr val="FFFFFF"/>
                </a:solidFill>
                <a:latin typeface="Canva Sans"/>
              </a:rPr>
              <a:t>...there should immediately be an option to request a recommendation...”</a:t>
            </a:r>
          </a:p>
          <a:p>
            <a:pPr algn="ctr">
              <a:lnSpc>
                <a:spcPts val="45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63262" y="6141587"/>
            <a:ext cx="4980918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We intended to have this feature, but it was not feasible in Figma because we did not have a fully fleshed out ‘search.’ </a:t>
            </a:r>
            <a:r>
              <a:rPr lang="en-US" sz="2499">
                <a:solidFill>
                  <a:srgbClr val="FFFFFF"/>
                </a:solidFill>
                <a:latin typeface="Canva Sans Bold"/>
              </a:rPr>
              <a:t>It will be present in Hi-Fi.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310930" y="2068427"/>
            <a:ext cx="5601165" cy="4599693"/>
            <a:chOff x="0" y="0"/>
            <a:chExt cx="1240449" cy="10186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40449" cy="1018660"/>
            </a:xfrm>
            <a:custGeom>
              <a:avLst/>
              <a:gdLst/>
              <a:ahLst/>
              <a:cxnLst/>
              <a:rect r="r" b="b" t="t" l="l"/>
              <a:pathLst>
                <a:path h="1018660" w="1240449">
                  <a:moveTo>
                    <a:pt x="76021" y="0"/>
                  </a:moveTo>
                  <a:lnTo>
                    <a:pt x="1164428" y="0"/>
                  </a:lnTo>
                  <a:cubicBezTo>
                    <a:pt x="1184590" y="0"/>
                    <a:pt x="1203927" y="8009"/>
                    <a:pt x="1218183" y="22266"/>
                  </a:cubicBezTo>
                  <a:cubicBezTo>
                    <a:pt x="1232440" y="36523"/>
                    <a:pt x="1240449" y="55859"/>
                    <a:pt x="1240449" y="76021"/>
                  </a:cubicBezTo>
                  <a:lnTo>
                    <a:pt x="1240449" y="942639"/>
                  </a:lnTo>
                  <a:cubicBezTo>
                    <a:pt x="1240449" y="962802"/>
                    <a:pt x="1232440" y="982138"/>
                    <a:pt x="1218183" y="996394"/>
                  </a:cubicBezTo>
                  <a:cubicBezTo>
                    <a:pt x="1203927" y="1010651"/>
                    <a:pt x="1184590" y="1018660"/>
                    <a:pt x="1164428" y="1018660"/>
                  </a:cubicBezTo>
                  <a:lnTo>
                    <a:pt x="76021" y="1018660"/>
                  </a:lnTo>
                  <a:cubicBezTo>
                    <a:pt x="55859" y="1018660"/>
                    <a:pt x="36523" y="1010651"/>
                    <a:pt x="22266" y="996394"/>
                  </a:cubicBezTo>
                  <a:cubicBezTo>
                    <a:pt x="8009" y="982138"/>
                    <a:pt x="0" y="962802"/>
                    <a:pt x="0" y="942639"/>
                  </a:cubicBezTo>
                  <a:lnTo>
                    <a:pt x="0" y="76021"/>
                  </a:lnTo>
                  <a:cubicBezTo>
                    <a:pt x="0" y="55859"/>
                    <a:pt x="8009" y="36523"/>
                    <a:pt x="22266" y="22266"/>
                  </a:cubicBezTo>
                  <a:cubicBezTo>
                    <a:pt x="36523" y="8009"/>
                    <a:pt x="55859" y="0"/>
                    <a:pt x="76021" y="0"/>
                  </a:cubicBezTo>
                  <a:close/>
                </a:path>
              </a:pathLst>
            </a:custGeom>
            <a:solidFill>
              <a:srgbClr val="55378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40449" cy="1066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63772" y="2220470"/>
            <a:ext cx="5030988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-35">
                <a:solidFill>
                  <a:srgbClr val="FFFFFF"/>
                </a:solidFill>
                <a:latin typeface="Be Vietnam Ultra-Bold"/>
              </a:rPr>
              <a:t># 35 H7: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24">
                <a:solidFill>
                  <a:srgbClr val="FFFFFF"/>
                </a:solidFill>
                <a:latin typeface="Be Vietnam"/>
              </a:rPr>
              <a:t>“</a:t>
            </a:r>
            <a:r>
              <a:rPr lang="en-US" sz="2499" spc="-24">
                <a:solidFill>
                  <a:srgbClr val="FFFFFF"/>
                </a:solidFill>
                <a:latin typeface="Be Vietnam Ultra-Bold"/>
              </a:rPr>
              <a:t>Search/create recommendation requests being two separate entities</a:t>
            </a:r>
            <a:r>
              <a:rPr lang="en-US" sz="2499" spc="-24">
                <a:solidFill>
                  <a:srgbClr val="FFFFFF"/>
                </a:solidFill>
                <a:latin typeface="Be Vietnam"/>
              </a:rPr>
              <a:t> and abilities...removes the advantage of having an app like Grapevine. The burden is all still completely on the user to figure out where to go for a certain service.”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310930" y="6849095"/>
            <a:ext cx="5601165" cy="3055000"/>
            <a:chOff x="0" y="0"/>
            <a:chExt cx="1240449" cy="6765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0449" cy="676569"/>
            </a:xfrm>
            <a:custGeom>
              <a:avLst/>
              <a:gdLst/>
              <a:ahLst/>
              <a:cxnLst/>
              <a:rect r="r" b="b" t="t" l="l"/>
              <a:pathLst>
                <a:path h="676569" w="1240449">
                  <a:moveTo>
                    <a:pt x="76021" y="0"/>
                  </a:moveTo>
                  <a:lnTo>
                    <a:pt x="1164428" y="0"/>
                  </a:lnTo>
                  <a:cubicBezTo>
                    <a:pt x="1184590" y="0"/>
                    <a:pt x="1203927" y="8009"/>
                    <a:pt x="1218183" y="22266"/>
                  </a:cubicBezTo>
                  <a:cubicBezTo>
                    <a:pt x="1232440" y="36523"/>
                    <a:pt x="1240449" y="55859"/>
                    <a:pt x="1240449" y="76021"/>
                  </a:cubicBezTo>
                  <a:lnTo>
                    <a:pt x="1240449" y="600548"/>
                  </a:lnTo>
                  <a:cubicBezTo>
                    <a:pt x="1240449" y="620710"/>
                    <a:pt x="1232440" y="640046"/>
                    <a:pt x="1218183" y="654303"/>
                  </a:cubicBezTo>
                  <a:cubicBezTo>
                    <a:pt x="1203927" y="668559"/>
                    <a:pt x="1184590" y="676569"/>
                    <a:pt x="1164428" y="676569"/>
                  </a:cubicBezTo>
                  <a:lnTo>
                    <a:pt x="76021" y="676569"/>
                  </a:lnTo>
                  <a:cubicBezTo>
                    <a:pt x="55859" y="676569"/>
                    <a:pt x="36523" y="668559"/>
                    <a:pt x="22266" y="654303"/>
                  </a:cubicBezTo>
                  <a:cubicBezTo>
                    <a:pt x="8009" y="640046"/>
                    <a:pt x="0" y="620710"/>
                    <a:pt x="0" y="600548"/>
                  </a:cubicBezTo>
                  <a:lnTo>
                    <a:pt x="0" y="76021"/>
                  </a:lnTo>
                  <a:cubicBezTo>
                    <a:pt x="0" y="55859"/>
                    <a:pt x="8009" y="36523"/>
                    <a:pt x="22266" y="22266"/>
                  </a:cubicBezTo>
                  <a:cubicBezTo>
                    <a:pt x="36523" y="8009"/>
                    <a:pt x="55859" y="0"/>
                    <a:pt x="76021" y="0"/>
                  </a:cubicBezTo>
                  <a:close/>
                </a:path>
              </a:pathLst>
            </a:custGeom>
            <a:solidFill>
              <a:srgbClr val="907CE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240449" cy="724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579639" y="7087220"/>
            <a:ext cx="5291042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We thought that combining search/create recommendation </a:t>
            </a:r>
            <a:r>
              <a:rPr lang="en-US" sz="2499">
                <a:solidFill>
                  <a:srgbClr val="FFFFFF"/>
                </a:solidFill>
                <a:latin typeface="Canva Sans Bold"/>
              </a:rPr>
              <a:t>might be confusing</a:t>
            </a:r>
            <a:r>
              <a:rPr lang="en-US" sz="2499">
                <a:solidFill>
                  <a:srgbClr val="FFFFFF"/>
                </a:solidFill>
                <a:latin typeface="Canva Sans"/>
              </a:rPr>
              <a:t>, especially when other apps already have similar functionalities separate. Professor </a:t>
            </a:r>
            <a:r>
              <a:rPr lang="en-US" sz="2499">
                <a:solidFill>
                  <a:srgbClr val="FFFFFF"/>
                </a:solidFill>
                <a:latin typeface="Canva Sans Bold"/>
              </a:rPr>
              <a:t>Landay agreed with us</a:t>
            </a:r>
            <a:r>
              <a:rPr lang="en-US" sz="2499">
                <a:solidFill>
                  <a:srgbClr val="FFFFFF"/>
                </a:solidFill>
                <a:latin typeface="Canva Sans"/>
              </a:rPr>
              <a:t>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178795" y="2068427"/>
            <a:ext cx="5601165" cy="4276368"/>
            <a:chOff x="0" y="0"/>
            <a:chExt cx="1240449" cy="9470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40449" cy="947056"/>
            </a:xfrm>
            <a:custGeom>
              <a:avLst/>
              <a:gdLst/>
              <a:ahLst/>
              <a:cxnLst/>
              <a:rect r="r" b="b" t="t" l="l"/>
              <a:pathLst>
                <a:path h="947056" w="1240449">
                  <a:moveTo>
                    <a:pt x="76021" y="0"/>
                  </a:moveTo>
                  <a:lnTo>
                    <a:pt x="1164428" y="0"/>
                  </a:lnTo>
                  <a:cubicBezTo>
                    <a:pt x="1184590" y="0"/>
                    <a:pt x="1203927" y="8009"/>
                    <a:pt x="1218183" y="22266"/>
                  </a:cubicBezTo>
                  <a:cubicBezTo>
                    <a:pt x="1232440" y="36523"/>
                    <a:pt x="1240449" y="55859"/>
                    <a:pt x="1240449" y="76021"/>
                  </a:cubicBezTo>
                  <a:lnTo>
                    <a:pt x="1240449" y="871035"/>
                  </a:lnTo>
                  <a:cubicBezTo>
                    <a:pt x="1240449" y="891197"/>
                    <a:pt x="1232440" y="910533"/>
                    <a:pt x="1218183" y="924790"/>
                  </a:cubicBezTo>
                  <a:cubicBezTo>
                    <a:pt x="1203927" y="939047"/>
                    <a:pt x="1184590" y="947056"/>
                    <a:pt x="1164428" y="947056"/>
                  </a:cubicBezTo>
                  <a:lnTo>
                    <a:pt x="76021" y="947056"/>
                  </a:lnTo>
                  <a:cubicBezTo>
                    <a:pt x="55859" y="947056"/>
                    <a:pt x="36523" y="939047"/>
                    <a:pt x="22266" y="924790"/>
                  </a:cubicBezTo>
                  <a:cubicBezTo>
                    <a:pt x="8009" y="910533"/>
                    <a:pt x="0" y="891197"/>
                    <a:pt x="0" y="871035"/>
                  </a:cubicBezTo>
                  <a:lnTo>
                    <a:pt x="0" y="76021"/>
                  </a:lnTo>
                  <a:cubicBezTo>
                    <a:pt x="0" y="55859"/>
                    <a:pt x="8009" y="36523"/>
                    <a:pt x="22266" y="22266"/>
                  </a:cubicBezTo>
                  <a:cubicBezTo>
                    <a:pt x="36523" y="8009"/>
                    <a:pt x="55859" y="0"/>
                    <a:pt x="76021" y="0"/>
                  </a:cubicBezTo>
                  <a:close/>
                </a:path>
              </a:pathLst>
            </a:custGeom>
            <a:solidFill>
              <a:srgbClr val="55378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240449" cy="994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364169" y="2220470"/>
            <a:ext cx="5415792" cy="456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-35">
                <a:solidFill>
                  <a:srgbClr val="FFFFFF"/>
                </a:solidFill>
                <a:latin typeface="Be Vietnam Ultra-Bold"/>
              </a:rPr>
              <a:t># 52 H12</a:t>
            </a:r>
          </a:p>
          <a:p>
            <a:pPr>
              <a:lnSpc>
                <a:spcPts val="3499"/>
              </a:lnSpc>
            </a:pPr>
            <a:r>
              <a:rPr lang="en-US" sz="2499" spc="-24">
                <a:solidFill>
                  <a:srgbClr val="FFFFFF"/>
                </a:solidFill>
                <a:latin typeface="Be Vietnam"/>
              </a:rPr>
              <a:t>“When browsing through their feed of recommendations, </a:t>
            </a:r>
            <a:r>
              <a:rPr lang="en-US" sz="2499" spc="-24">
                <a:solidFill>
                  <a:srgbClr val="FFFFFF"/>
                </a:solidFill>
                <a:latin typeface="Be Vietnam Ultra-Bold"/>
              </a:rPr>
              <a:t>users are not able to view any information about the actual service</a:t>
            </a:r>
            <a:r>
              <a:rPr lang="en-US" sz="2499" spc="-24">
                <a:solidFill>
                  <a:srgbClr val="FFFFFF"/>
                </a:solidFill>
                <a:latin typeface="Be Vietnam"/>
              </a:rPr>
              <a:t> / business except for their friend’s recommendation blurb and if they chose to post a picture.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12181804" y="6487670"/>
            <a:ext cx="5598157" cy="2956487"/>
            <a:chOff x="0" y="0"/>
            <a:chExt cx="1239783" cy="6547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39783" cy="654752"/>
            </a:xfrm>
            <a:custGeom>
              <a:avLst/>
              <a:gdLst/>
              <a:ahLst/>
              <a:cxnLst/>
              <a:rect r="r" b="b" t="t" l="l"/>
              <a:pathLst>
                <a:path h="654752" w="1239783">
                  <a:moveTo>
                    <a:pt x="76062" y="0"/>
                  </a:moveTo>
                  <a:lnTo>
                    <a:pt x="1163721" y="0"/>
                  </a:lnTo>
                  <a:cubicBezTo>
                    <a:pt x="1205729" y="0"/>
                    <a:pt x="1239783" y="34054"/>
                    <a:pt x="1239783" y="76062"/>
                  </a:cubicBezTo>
                  <a:lnTo>
                    <a:pt x="1239783" y="578690"/>
                  </a:lnTo>
                  <a:cubicBezTo>
                    <a:pt x="1239783" y="598863"/>
                    <a:pt x="1231769" y="618209"/>
                    <a:pt x="1217505" y="632474"/>
                  </a:cubicBezTo>
                  <a:cubicBezTo>
                    <a:pt x="1203241" y="646738"/>
                    <a:pt x="1183894" y="654752"/>
                    <a:pt x="1163721" y="654752"/>
                  </a:cubicBezTo>
                  <a:lnTo>
                    <a:pt x="76062" y="654752"/>
                  </a:lnTo>
                  <a:cubicBezTo>
                    <a:pt x="34054" y="654752"/>
                    <a:pt x="0" y="620698"/>
                    <a:pt x="0" y="578690"/>
                  </a:cubicBezTo>
                  <a:lnTo>
                    <a:pt x="0" y="76062"/>
                  </a:lnTo>
                  <a:cubicBezTo>
                    <a:pt x="0" y="34054"/>
                    <a:pt x="34054" y="0"/>
                    <a:pt x="76062" y="0"/>
                  </a:cubicBezTo>
                  <a:close/>
                </a:path>
              </a:pathLst>
            </a:custGeom>
            <a:solidFill>
              <a:srgbClr val="907CE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239783" cy="702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445495" y="6645275"/>
            <a:ext cx="5194634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anva Sans"/>
              </a:rPr>
              <a:t>We did not want to add more information in the feed posts, as this may clutter the screen. </a:t>
            </a:r>
            <a:r>
              <a:rPr lang="en-US" sz="2499">
                <a:solidFill>
                  <a:srgbClr val="FFFFFF"/>
                </a:solidFill>
                <a:latin typeface="Canva Sans Bold"/>
              </a:rPr>
              <a:t>Users can easily navigate towards more information by clicking</a:t>
            </a:r>
            <a:r>
              <a:rPr lang="en-US" sz="2499">
                <a:solidFill>
                  <a:srgbClr val="FFFFFF"/>
                </a:solidFill>
                <a:latin typeface="Canva Sans"/>
              </a:rPr>
              <a:t> on the business name.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4690774"/>
            <a:ext cx="11689981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9"/>
              </a:lnSpc>
            </a:pPr>
            <a:r>
              <a:rPr lang="en-US" sz="9999" spc="-299">
                <a:solidFill>
                  <a:srgbClr val="F9FAF4"/>
                </a:solidFill>
                <a:latin typeface="Be Vietnam"/>
              </a:rPr>
              <a:t>High-Fi Status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694" y="2120689"/>
            <a:ext cx="16230600" cy="19050"/>
          </a:xfrm>
          <a:prstGeom prst="line">
            <a:avLst/>
          </a:prstGeom>
          <a:ln cap="flat" w="9525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947480" y="931692"/>
            <a:ext cx="1828761" cy="87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9"/>
              </a:lnSpc>
              <a:spcBef>
                <a:spcPct val="0"/>
              </a:spcBef>
            </a:pPr>
            <a:r>
              <a:rPr lang="en-US" sz="5399">
                <a:solidFill>
                  <a:srgbClr val="F9FAF4"/>
                </a:solidFill>
                <a:latin typeface="Be Vietnam"/>
              </a:rPr>
              <a:t>05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689" y="1028700"/>
            <a:ext cx="756010" cy="777388"/>
          </a:xfrm>
          <a:custGeom>
            <a:avLst/>
            <a:gdLst/>
            <a:ahLst/>
            <a:cxnLst/>
            <a:rect r="r" b="b" t="t" l="l"/>
            <a:pathLst>
              <a:path h="777388" w="756010">
                <a:moveTo>
                  <a:pt x="0" y="0"/>
                </a:moveTo>
                <a:lnTo>
                  <a:pt x="756010" y="0"/>
                </a:lnTo>
                <a:lnTo>
                  <a:pt x="756010" y="777388"/>
                </a:lnTo>
                <a:lnTo>
                  <a:pt x="0" y="77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7615" y="3382331"/>
            <a:ext cx="2487926" cy="1865945"/>
          </a:xfrm>
          <a:custGeom>
            <a:avLst/>
            <a:gdLst/>
            <a:ahLst/>
            <a:cxnLst/>
            <a:rect r="r" b="b" t="t" l="l"/>
            <a:pathLst>
              <a:path h="1865945" w="2487926">
                <a:moveTo>
                  <a:pt x="0" y="0"/>
                </a:moveTo>
                <a:lnTo>
                  <a:pt x="2487927" y="0"/>
                </a:lnTo>
                <a:lnTo>
                  <a:pt x="2487927" y="1865945"/>
                </a:lnTo>
                <a:lnTo>
                  <a:pt x="0" y="1865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70011" y="3382331"/>
            <a:ext cx="2013322" cy="2013322"/>
          </a:xfrm>
          <a:custGeom>
            <a:avLst/>
            <a:gdLst/>
            <a:ahLst/>
            <a:cxnLst/>
            <a:rect r="r" b="b" t="t" l="l"/>
            <a:pathLst>
              <a:path h="2013322" w="2013322">
                <a:moveTo>
                  <a:pt x="0" y="0"/>
                </a:moveTo>
                <a:lnTo>
                  <a:pt x="2013321" y="0"/>
                </a:lnTo>
                <a:lnTo>
                  <a:pt x="2013321" y="2013322"/>
                </a:lnTo>
                <a:lnTo>
                  <a:pt x="0" y="2013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7934" y="7066798"/>
            <a:ext cx="2178806" cy="1893746"/>
          </a:xfrm>
          <a:custGeom>
            <a:avLst/>
            <a:gdLst/>
            <a:ahLst/>
            <a:cxnLst/>
            <a:rect r="r" b="b" t="t" l="l"/>
            <a:pathLst>
              <a:path h="1893746" w="2178806">
                <a:moveTo>
                  <a:pt x="0" y="0"/>
                </a:moveTo>
                <a:lnTo>
                  <a:pt x="2178806" y="0"/>
                </a:lnTo>
                <a:lnTo>
                  <a:pt x="2178806" y="1893746"/>
                </a:lnTo>
                <a:lnTo>
                  <a:pt x="0" y="189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34728" y="6876923"/>
            <a:ext cx="2096136" cy="2096136"/>
          </a:xfrm>
          <a:custGeom>
            <a:avLst/>
            <a:gdLst/>
            <a:ahLst/>
            <a:cxnLst/>
            <a:rect r="r" b="b" t="t" l="l"/>
            <a:pathLst>
              <a:path h="2096136" w="2096136">
                <a:moveTo>
                  <a:pt x="0" y="0"/>
                </a:moveTo>
                <a:lnTo>
                  <a:pt x="2096136" y="0"/>
                </a:lnTo>
                <a:lnTo>
                  <a:pt x="2096136" y="2096135"/>
                </a:lnTo>
                <a:lnTo>
                  <a:pt x="0" y="2096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61057" y="6697474"/>
            <a:ext cx="4526140" cy="2263070"/>
          </a:xfrm>
          <a:custGeom>
            <a:avLst/>
            <a:gdLst/>
            <a:ahLst/>
            <a:cxnLst/>
            <a:rect r="r" b="b" t="t" l="l"/>
            <a:pathLst>
              <a:path h="2263070" w="4526140">
                <a:moveTo>
                  <a:pt x="0" y="0"/>
                </a:moveTo>
                <a:lnTo>
                  <a:pt x="4526139" y="0"/>
                </a:lnTo>
                <a:lnTo>
                  <a:pt x="4526139" y="2263070"/>
                </a:lnTo>
                <a:lnTo>
                  <a:pt x="0" y="2263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41441" y="6614781"/>
            <a:ext cx="2276754" cy="2331147"/>
          </a:xfrm>
          <a:custGeom>
            <a:avLst/>
            <a:gdLst/>
            <a:ahLst/>
            <a:cxnLst/>
            <a:rect r="r" b="b" t="t" l="l"/>
            <a:pathLst>
              <a:path h="2331147" w="2276754">
                <a:moveTo>
                  <a:pt x="0" y="0"/>
                </a:moveTo>
                <a:lnTo>
                  <a:pt x="2276754" y="0"/>
                </a:lnTo>
                <a:lnTo>
                  <a:pt x="2276754" y="2331148"/>
                </a:lnTo>
                <a:lnTo>
                  <a:pt x="0" y="2331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37589" y="3322623"/>
            <a:ext cx="2073029" cy="2073029"/>
          </a:xfrm>
          <a:custGeom>
            <a:avLst/>
            <a:gdLst/>
            <a:ahLst/>
            <a:cxnLst/>
            <a:rect r="r" b="b" t="t" l="l"/>
            <a:pathLst>
              <a:path h="2073029" w="2073029">
                <a:moveTo>
                  <a:pt x="0" y="0"/>
                </a:moveTo>
                <a:lnTo>
                  <a:pt x="2073029" y="0"/>
                </a:lnTo>
                <a:lnTo>
                  <a:pt x="2073029" y="2073030"/>
                </a:lnTo>
                <a:lnTo>
                  <a:pt x="0" y="20730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776427"/>
            <a:ext cx="1176330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Tools Used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7615" y="8922423"/>
            <a:ext cx="26526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React Native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49897" y="8922423"/>
            <a:ext cx="25484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Expo Router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92149" y="5481941"/>
            <a:ext cx="17690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Ionicons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75569" y="8922423"/>
            <a:ext cx="20273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Supabase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03192" y="8906825"/>
            <a:ext cx="16470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VSCode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97910" y="5467326"/>
            <a:ext cx="20273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Figma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33869" y="5481941"/>
            <a:ext cx="14804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GitHub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92002" y="748135"/>
            <a:ext cx="1226348" cy="1275785"/>
          </a:xfrm>
          <a:custGeom>
            <a:avLst/>
            <a:gdLst/>
            <a:ahLst/>
            <a:cxnLst/>
            <a:rect r="r" b="b" t="t" l="l"/>
            <a:pathLst>
              <a:path h="1275785" w="1226348">
                <a:moveTo>
                  <a:pt x="0" y="0"/>
                </a:moveTo>
                <a:lnTo>
                  <a:pt x="1226348" y="0"/>
                </a:lnTo>
                <a:lnTo>
                  <a:pt x="1226348" y="1275785"/>
                </a:lnTo>
                <a:lnTo>
                  <a:pt x="0" y="1275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6427"/>
            <a:ext cx="1176330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Implemented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25352"/>
            <a:ext cx="1689850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Log in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Scroll through feed to see friend activity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Search for a service (via Supabase)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Scroll through search results (services that have been recommended)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Click on results that interest you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Look at a business profile page for further information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Find name, number, website, location, etc.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Horizontally scroll through friends’ recommendations regarding the service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33534"/>
            <a:ext cx="1564439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Task 1: Find a service recommendation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99866" y="514350"/>
            <a:ext cx="1953338" cy="1743354"/>
          </a:xfrm>
          <a:custGeom>
            <a:avLst/>
            <a:gdLst/>
            <a:ahLst/>
            <a:cxnLst/>
            <a:rect r="r" b="b" t="t" l="l"/>
            <a:pathLst>
              <a:path h="1743354" w="1953338">
                <a:moveTo>
                  <a:pt x="0" y="0"/>
                </a:moveTo>
                <a:lnTo>
                  <a:pt x="1953338" y="0"/>
                </a:lnTo>
                <a:lnTo>
                  <a:pt x="1953338" y="1743354"/>
                </a:lnTo>
                <a:lnTo>
                  <a:pt x="0" y="1743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6427"/>
            <a:ext cx="1176330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Unimplemented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39272"/>
            <a:ext cx="154463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Task 2: Creating a recommendation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15001"/>
            <a:ext cx="122333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Task 3: Requesting a recommendation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014751"/>
            <a:ext cx="16824655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Searching for a business to create a recommendation for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‘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Create a recommendation’: a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dding phone, service category, pictures, description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Posting the recommendation at different visibility settings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111646"/>
            <a:ext cx="16553554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‘Request a recommendation’: specifying info like service category and personal needs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Sending request out at different visibility levels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Inbox tab with requests you’ve received and requests you’ve sent out to network</a:t>
            </a:r>
          </a:p>
          <a:p>
            <a:pPr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Being able to ignore or answer requests from network</a:t>
            </a:r>
          </a:p>
          <a:p>
            <a:pPr algn="l" marL="1295400" indent="-4318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Being able to cancel or resend your own requests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99866" y="514350"/>
            <a:ext cx="1953338" cy="1743354"/>
          </a:xfrm>
          <a:custGeom>
            <a:avLst/>
            <a:gdLst/>
            <a:ahLst/>
            <a:cxnLst/>
            <a:rect r="r" b="b" t="t" l="l"/>
            <a:pathLst>
              <a:path h="1743354" w="1953338">
                <a:moveTo>
                  <a:pt x="0" y="0"/>
                </a:moveTo>
                <a:lnTo>
                  <a:pt x="1953338" y="0"/>
                </a:lnTo>
                <a:lnTo>
                  <a:pt x="1953338" y="1743354"/>
                </a:lnTo>
                <a:lnTo>
                  <a:pt x="0" y="1743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6427"/>
            <a:ext cx="1176330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Unimplemented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87043"/>
            <a:ext cx="15611513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Native notifications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Error messages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Edit your own posts from the feed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Being able to search for service recommendations by a friend’s name as opposed to a service type (if you really respect one of your friend’s opinions, for example)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Being able to save a service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Data persistence for task screens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21714"/>
            <a:ext cx="156115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Not Specific to Any Task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84660" y="283951"/>
            <a:ext cx="1999768" cy="2204153"/>
          </a:xfrm>
          <a:custGeom>
            <a:avLst/>
            <a:gdLst/>
            <a:ahLst/>
            <a:cxnLst/>
            <a:rect r="r" b="b" t="t" l="l"/>
            <a:pathLst>
              <a:path h="2204153" w="1999768">
                <a:moveTo>
                  <a:pt x="0" y="0"/>
                </a:moveTo>
                <a:lnTo>
                  <a:pt x="1999768" y="0"/>
                </a:lnTo>
                <a:lnTo>
                  <a:pt x="1999768" y="2204153"/>
                </a:lnTo>
                <a:lnTo>
                  <a:pt x="0" y="2204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93277" y="3301965"/>
            <a:ext cx="1377366" cy="1607323"/>
          </a:xfrm>
          <a:custGeom>
            <a:avLst/>
            <a:gdLst/>
            <a:ahLst/>
            <a:cxnLst/>
            <a:rect r="r" b="b" t="t" l="l"/>
            <a:pathLst>
              <a:path h="1607323" w="1377366">
                <a:moveTo>
                  <a:pt x="0" y="0"/>
                </a:moveTo>
                <a:lnTo>
                  <a:pt x="1377366" y="0"/>
                </a:lnTo>
                <a:lnTo>
                  <a:pt x="1377366" y="1607323"/>
                </a:lnTo>
                <a:lnTo>
                  <a:pt x="0" y="1607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25846" y="3301965"/>
            <a:ext cx="1386733" cy="1618255"/>
          </a:xfrm>
          <a:custGeom>
            <a:avLst/>
            <a:gdLst/>
            <a:ahLst/>
            <a:cxnLst/>
            <a:rect r="r" b="b" t="t" l="l"/>
            <a:pathLst>
              <a:path h="1618255" w="1386733">
                <a:moveTo>
                  <a:pt x="0" y="0"/>
                </a:moveTo>
                <a:lnTo>
                  <a:pt x="1386734" y="0"/>
                </a:lnTo>
                <a:lnTo>
                  <a:pt x="1386734" y="1618254"/>
                </a:lnTo>
                <a:lnTo>
                  <a:pt x="0" y="1618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79163" y="3301965"/>
            <a:ext cx="1386733" cy="1618255"/>
          </a:xfrm>
          <a:custGeom>
            <a:avLst/>
            <a:gdLst/>
            <a:ahLst/>
            <a:cxnLst/>
            <a:rect r="r" b="b" t="t" l="l"/>
            <a:pathLst>
              <a:path h="1618255" w="1386733">
                <a:moveTo>
                  <a:pt x="0" y="0"/>
                </a:moveTo>
                <a:lnTo>
                  <a:pt x="1386733" y="0"/>
                </a:lnTo>
                <a:lnTo>
                  <a:pt x="1386733" y="1618254"/>
                </a:lnTo>
                <a:lnTo>
                  <a:pt x="0" y="16182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39962" y="3301965"/>
            <a:ext cx="1377366" cy="1607323"/>
          </a:xfrm>
          <a:custGeom>
            <a:avLst/>
            <a:gdLst/>
            <a:ahLst/>
            <a:cxnLst/>
            <a:rect r="r" b="b" t="t" l="l"/>
            <a:pathLst>
              <a:path h="1607323" w="1377366">
                <a:moveTo>
                  <a:pt x="0" y="0"/>
                </a:moveTo>
                <a:lnTo>
                  <a:pt x="1377366" y="0"/>
                </a:lnTo>
                <a:lnTo>
                  <a:pt x="1377366" y="1607323"/>
                </a:lnTo>
                <a:lnTo>
                  <a:pt x="0" y="1607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76427"/>
            <a:ext cx="1176330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Our POA (Plan of Action)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3686" y="5069399"/>
            <a:ext cx="271105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 Weekend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64931" y="5058467"/>
            <a:ext cx="2234059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Mon/Tue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89181" y="5069399"/>
            <a:ext cx="336669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Wed/Thurs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46070" y="5058467"/>
            <a:ext cx="156515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Friday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3604" y="6076950"/>
            <a:ext cx="4894152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Create a recommendation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Request a recommendation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Visibility settings and functionality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02099" y="6076950"/>
            <a:ext cx="4943413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Ignore/Answer requests from friends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Cancel/Resend own requests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Data persistence across screens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45511" y="6076950"/>
            <a:ext cx="4657755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Notifications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Saving services (TBD)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More advanced search (TBD)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Aesthetics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03267" y="6076950"/>
            <a:ext cx="3291129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Practice presentation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Give presentation/slay the day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C1C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7478" y="2864727"/>
            <a:ext cx="5393499" cy="2183478"/>
            <a:chOff x="0" y="0"/>
            <a:chExt cx="1724151" cy="697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4151" cy="697997"/>
            </a:xfrm>
            <a:custGeom>
              <a:avLst/>
              <a:gdLst/>
              <a:ahLst/>
              <a:cxnLst/>
              <a:rect r="r" b="b" t="t" l="l"/>
              <a:pathLst>
                <a:path h="697997" w="1724151">
                  <a:moveTo>
                    <a:pt x="78948" y="0"/>
                  </a:moveTo>
                  <a:lnTo>
                    <a:pt x="1645203" y="0"/>
                  </a:lnTo>
                  <a:cubicBezTo>
                    <a:pt x="1688805" y="0"/>
                    <a:pt x="1724151" y="35346"/>
                    <a:pt x="1724151" y="78948"/>
                  </a:cubicBezTo>
                  <a:lnTo>
                    <a:pt x="1724151" y="619049"/>
                  </a:lnTo>
                  <a:cubicBezTo>
                    <a:pt x="1724151" y="639987"/>
                    <a:pt x="1715833" y="660068"/>
                    <a:pt x="1701027" y="674874"/>
                  </a:cubicBezTo>
                  <a:cubicBezTo>
                    <a:pt x="1686222" y="689679"/>
                    <a:pt x="1666141" y="697997"/>
                    <a:pt x="1645203" y="697997"/>
                  </a:cubicBezTo>
                  <a:lnTo>
                    <a:pt x="78948" y="697997"/>
                  </a:lnTo>
                  <a:cubicBezTo>
                    <a:pt x="35346" y="697997"/>
                    <a:pt x="0" y="662651"/>
                    <a:pt x="0" y="619049"/>
                  </a:cubicBezTo>
                  <a:lnTo>
                    <a:pt x="0" y="78948"/>
                  </a:lnTo>
                  <a:cubicBezTo>
                    <a:pt x="0" y="58010"/>
                    <a:pt x="8318" y="37929"/>
                    <a:pt x="23123" y="23123"/>
                  </a:cubicBezTo>
                  <a:cubicBezTo>
                    <a:pt x="37929" y="8318"/>
                    <a:pt x="58010" y="0"/>
                    <a:pt x="78948" y="0"/>
                  </a:cubicBezTo>
                  <a:close/>
                </a:path>
              </a:pathLst>
            </a:custGeom>
            <a:solidFill>
              <a:srgbClr val="907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24151" cy="745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7478" y="3790946"/>
            <a:ext cx="14783292" cy="1809229"/>
            <a:chOff x="0" y="0"/>
            <a:chExt cx="2346493" cy="2871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6493" cy="287172"/>
            </a:xfrm>
            <a:custGeom>
              <a:avLst/>
              <a:gdLst/>
              <a:ahLst/>
              <a:cxnLst/>
              <a:rect r="r" b="b" t="t" l="l"/>
              <a:pathLst>
                <a:path h="287172" w="2346493">
                  <a:moveTo>
                    <a:pt x="28803" y="0"/>
                  </a:moveTo>
                  <a:lnTo>
                    <a:pt x="2317690" y="0"/>
                  </a:lnTo>
                  <a:cubicBezTo>
                    <a:pt x="2333598" y="0"/>
                    <a:pt x="2346493" y="12896"/>
                    <a:pt x="2346493" y="28803"/>
                  </a:cubicBezTo>
                  <a:lnTo>
                    <a:pt x="2346493" y="258369"/>
                  </a:lnTo>
                  <a:cubicBezTo>
                    <a:pt x="2346493" y="274276"/>
                    <a:pt x="2333598" y="287172"/>
                    <a:pt x="2317690" y="287172"/>
                  </a:cubicBezTo>
                  <a:lnTo>
                    <a:pt x="28803" y="287172"/>
                  </a:lnTo>
                  <a:cubicBezTo>
                    <a:pt x="12896" y="287172"/>
                    <a:pt x="0" y="274276"/>
                    <a:pt x="0" y="258369"/>
                  </a:cubicBezTo>
                  <a:lnTo>
                    <a:pt x="0" y="28803"/>
                  </a:lnTo>
                  <a:cubicBezTo>
                    <a:pt x="0" y="12896"/>
                    <a:pt x="12896" y="0"/>
                    <a:pt x="28803" y="0"/>
                  </a:cubicBezTo>
                  <a:close/>
                </a:path>
              </a:pathLst>
            </a:custGeom>
            <a:solidFill>
              <a:srgbClr val="F9F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346493" cy="334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36742" y="4330333"/>
            <a:ext cx="13678264" cy="66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41"/>
              </a:lnSpc>
            </a:pPr>
            <a:r>
              <a:rPr lang="en-US" sz="4185" spc="-125">
                <a:solidFill>
                  <a:srgbClr val="1C1C1D"/>
                </a:solidFill>
                <a:latin typeface="Be Vietnam"/>
              </a:rPr>
              <a:t>Services you’ll love backed by people you trust.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36742" y="3066406"/>
            <a:ext cx="4561851" cy="55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8"/>
              </a:lnSpc>
            </a:pPr>
            <a:r>
              <a:rPr lang="en-US" sz="3348" spc="-33">
                <a:solidFill>
                  <a:srgbClr val="F9FAF4"/>
                </a:solidFill>
                <a:latin typeface="Be Vietnam Bold"/>
              </a:rPr>
              <a:t>VALUE PROPOSITION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69254" y="548318"/>
            <a:ext cx="1811264" cy="1675419"/>
          </a:xfrm>
          <a:custGeom>
            <a:avLst/>
            <a:gdLst/>
            <a:ahLst/>
            <a:cxnLst/>
            <a:rect r="r" b="b" t="t" l="l"/>
            <a:pathLst>
              <a:path h="1675419" w="1811264">
                <a:moveTo>
                  <a:pt x="0" y="0"/>
                </a:moveTo>
                <a:lnTo>
                  <a:pt x="1811264" y="0"/>
                </a:lnTo>
                <a:lnTo>
                  <a:pt x="1811264" y="1675419"/>
                </a:lnTo>
                <a:lnTo>
                  <a:pt x="0" y="1675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69484" y="3336837"/>
            <a:ext cx="6335395" cy="6335395"/>
          </a:xfrm>
          <a:custGeom>
            <a:avLst/>
            <a:gdLst/>
            <a:ahLst/>
            <a:cxnLst/>
            <a:rect r="r" b="b" t="t" l="l"/>
            <a:pathLst>
              <a:path h="6335395" w="6335395">
                <a:moveTo>
                  <a:pt x="0" y="0"/>
                </a:moveTo>
                <a:lnTo>
                  <a:pt x="6335395" y="0"/>
                </a:lnTo>
                <a:lnTo>
                  <a:pt x="6335395" y="6335395"/>
                </a:lnTo>
                <a:lnTo>
                  <a:pt x="0" y="6335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9099" r="0" b="-3909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819579"/>
            <a:ext cx="10071055" cy="476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Canva Sans"/>
              </a:rPr>
              <a:t>In this prototype, the </a:t>
            </a:r>
            <a:r>
              <a:rPr lang="en-US" sz="4500">
                <a:solidFill>
                  <a:srgbClr val="000000"/>
                </a:solidFill>
                <a:latin typeface="Canva Sans Bold"/>
              </a:rPr>
              <a:t>user has a built-in network of 1st, 2nd, and 3rd degree friends who have already  created recommendations. </a:t>
            </a:r>
            <a:r>
              <a:rPr lang="en-US" sz="4500">
                <a:solidFill>
                  <a:srgbClr val="000000"/>
                </a:solidFill>
                <a:latin typeface="Canva Sans"/>
              </a:rPr>
              <a:t>This choice allows us to demonstrate the full functionality of our app.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113014" y="4824469"/>
            <a:ext cx="4832006" cy="1414460"/>
          </a:xfrm>
          <a:custGeom>
            <a:avLst/>
            <a:gdLst/>
            <a:ahLst/>
            <a:cxnLst/>
            <a:rect r="r" b="b" t="t" l="l"/>
            <a:pathLst>
              <a:path h="1414460" w="4832006">
                <a:moveTo>
                  <a:pt x="0" y="0"/>
                </a:moveTo>
                <a:lnTo>
                  <a:pt x="4832006" y="0"/>
                </a:lnTo>
                <a:lnTo>
                  <a:pt x="4832006" y="1414460"/>
                </a:lnTo>
                <a:lnTo>
                  <a:pt x="0" y="1414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13014" y="7406250"/>
            <a:ext cx="4832006" cy="1414460"/>
          </a:xfrm>
          <a:custGeom>
            <a:avLst/>
            <a:gdLst/>
            <a:ahLst/>
            <a:cxnLst/>
            <a:rect r="r" b="b" t="t" l="l"/>
            <a:pathLst>
              <a:path h="1414460" w="4832006">
                <a:moveTo>
                  <a:pt x="0" y="0"/>
                </a:moveTo>
                <a:lnTo>
                  <a:pt x="4832006" y="0"/>
                </a:lnTo>
                <a:lnTo>
                  <a:pt x="4832006" y="1414460"/>
                </a:lnTo>
                <a:lnTo>
                  <a:pt x="0" y="1414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76427"/>
            <a:ext cx="1176330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Wizard of Oz Techniques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87488" y="552117"/>
            <a:ext cx="2016046" cy="1667820"/>
          </a:xfrm>
          <a:custGeom>
            <a:avLst/>
            <a:gdLst/>
            <a:ahLst/>
            <a:cxnLst/>
            <a:rect r="r" b="b" t="t" l="l"/>
            <a:pathLst>
              <a:path h="1667820" w="2016046">
                <a:moveTo>
                  <a:pt x="0" y="0"/>
                </a:moveTo>
                <a:lnTo>
                  <a:pt x="2016046" y="0"/>
                </a:lnTo>
                <a:lnTo>
                  <a:pt x="2016046" y="1667820"/>
                </a:lnTo>
                <a:lnTo>
                  <a:pt x="0" y="1667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24715" y="3475691"/>
            <a:ext cx="7357639" cy="5782609"/>
          </a:xfrm>
          <a:custGeom>
            <a:avLst/>
            <a:gdLst/>
            <a:ahLst/>
            <a:cxnLst/>
            <a:rect r="r" b="b" t="t" l="l"/>
            <a:pathLst>
              <a:path h="5782609" w="7357639">
                <a:moveTo>
                  <a:pt x="0" y="0"/>
                </a:moveTo>
                <a:lnTo>
                  <a:pt x="7357639" y="0"/>
                </a:lnTo>
                <a:lnTo>
                  <a:pt x="7357639" y="5782609"/>
                </a:lnTo>
                <a:lnTo>
                  <a:pt x="0" y="578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3685" y="3260637"/>
            <a:ext cx="9254311" cy="5913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</a:rPr>
              <a:t>Business profile pages </a:t>
            </a:r>
          </a:p>
          <a:p>
            <a:pPr marL="1813560" indent="-604520" lvl="2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000000"/>
                </a:solidFill>
                <a:latin typeface="Canva Sans"/>
              </a:rPr>
              <a:t>Name, website, images, location on map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</a:rPr>
              <a:t>R</a:t>
            </a:r>
            <a:r>
              <a:rPr lang="en-US" sz="4200">
                <a:solidFill>
                  <a:srgbClr val="000000"/>
                </a:solidFill>
                <a:latin typeface="Canva Sans"/>
              </a:rPr>
              <a:t>ecommendations from network</a:t>
            </a:r>
          </a:p>
          <a:p>
            <a:pPr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nva Sans"/>
              </a:rPr>
              <a:t>Requests you’ve received and requests you’ve sent out (within inbox tab)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6427"/>
            <a:ext cx="1176330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Hard-Coded Aspects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20705" y="3854281"/>
            <a:ext cx="12246589" cy="421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Canva Sans"/>
              </a:rPr>
              <a:t>Does anything outside of the explicit task have to work?</a:t>
            </a:r>
          </a:p>
          <a:p>
            <a:pPr marL="1943100" indent="-647700" lvl="2">
              <a:lnSpc>
                <a:spcPts val="6299"/>
              </a:lnSpc>
              <a:buFont typeface="Arial"/>
              <a:buChar char="⚬"/>
            </a:pPr>
            <a:r>
              <a:rPr lang="en-US" sz="4500">
                <a:solidFill>
                  <a:srgbClr val="000000"/>
                </a:solidFill>
                <a:latin typeface="Canva Sans"/>
              </a:rPr>
              <a:t>Call a business?</a:t>
            </a:r>
          </a:p>
          <a:p>
            <a:pPr marL="1943100" indent="-647700" lvl="2">
              <a:lnSpc>
                <a:spcPts val="6299"/>
              </a:lnSpc>
              <a:buFont typeface="Arial"/>
              <a:buChar char="⚬"/>
            </a:pPr>
            <a:r>
              <a:rPr lang="en-US" sz="4500">
                <a:solidFill>
                  <a:srgbClr val="000000"/>
                </a:solidFill>
                <a:latin typeface="Canva Sans"/>
              </a:rPr>
              <a:t>See saved businesses?</a:t>
            </a:r>
          </a:p>
          <a:p>
            <a:pPr marL="1295400" indent="-647700" lvl="1">
              <a:lnSpc>
                <a:spcPts val="8400"/>
              </a:lnSpc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How do I use Supabase????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76427"/>
            <a:ext cx="1176330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Issues/Questions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4690774"/>
            <a:ext cx="11689981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9"/>
              </a:lnSpc>
            </a:pPr>
            <a:r>
              <a:rPr lang="en-US" sz="9999" spc="-299">
                <a:solidFill>
                  <a:srgbClr val="F9FAF4"/>
                </a:solidFill>
                <a:latin typeface="Be Vietnam"/>
              </a:rPr>
              <a:t>Demo!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694" y="2120689"/>
            <a:ext cx="16230600" cy="19050"/>
          </a:xfrm>
          <a:prstGeom prst="line">
            <a:avLst/>
          </a:prstGeom>
          <a:ln cap="flat" w="9525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947480" y="931692"/>
            <a:ext cx="1828761" cy="87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9"/>
              </a:lnSpc>
              <a:spcBef>
                <a:spcPct val="0"/>
              </a:spcBef>
            </a:pPr>
            <a:r>
              <a:rPr lang="en-US" sz="5399">
                <a:solidFill>
                  <a:srgbClr val="F9FAF4"/>
                </a:solidFill>
                <a:latin typeface="Be Vietnam"/>
              </a:rPr>
              <a:t>05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689" y="1028700"/>
            <a:ext cx="756010" cy="777388"/>
          </a:xfrm>
          <a:custGeom>
            <a:avLst/>
            <a:gdLst/>
            <a:ahLst/>
            <a:cxnLst/>
            <a:rect r="r" b="b" t="t" l="l"/>
            <a:pathLst>
              <a:path h="777388" w="756010">
                <a:moveTo>
                  <a:pt x="0" y="0"/>
                </a:moveTo>
                <a:lnTo>
                  <a:pt x="756010" y="0"/>
                </a:lnTo>
                <a:lnTo>
                  <a:pt x="756010" y="777388"/>
                </a:lnTo>
                <a:lnTo>
                  <a:pt x="0" y="77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1650"/>
            <a:ext cx="5621935" cy="1587938"/>
            <a:chOff x="0" y="0"/>
            <a:chExt cx="1557155" cy="439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7155" cy="439825"/>
            </a:xfrm>
            <a:custGeom>
              <a:avLst/>
              <a:gdLst/>
              <a:ahLst/>
              <a:cxnLst/>
              <a:rect r="r" b="b" t="t" l="l"/>
              <a:pathLst>
                <a:path h="439825" w="1557155">
                  <a:moveTo>
                    <a:pt x="75740" y="0"/>
                  </a:moveTo>
                  <a:lnTo>
                    <a:pt x="1481415" y="0"/>
                  </a:lnTo>
                  <a:cubicBezTo>
                    <a:pt x="1523245" y="0"/>
                    <a:pt x="1557155" y="33910"/>
                    <a:pt x="1557155" y="75740"/>
                  </a:cubicBezTo>
                  <a:lnTo>
                    <a:pt x="1557155" y="364085"/>
                  </a:lnTo>
                  <a:cubicBezTo>
                    <a:pt x="1557155" y="384172"/>
                    <a:pt x="1549175" y="403437"/>
                    <a:pt x="1534971" y="417641"/>
                  </a:cubicBezTo>
                  <a:cubicBezTo>
                    <a:pt x="1520767" y="431845"/>
                    <a:pt x="1501502" y="439825"/>
                    <a:pt x="1481415" y="439825"/>
                  </a:cubicBezTo>
                  <a:lnTo>
                    <a:pt x="75740" y="439825"/>
                  </a:lnTo>
                  <a:cubicBezTo>
                    <a:pt x="33910" y="439825"/>
                    <a:pt x="0" y="405915"/>
                    <a:pt x="0" y="364085"/>
                  </a:cubicBezTo>
                  <a:lnTo>
                    <a:pt x="0" y="75740"/>
                  </a:lnTo>
                  <a:cubicBezTo>
                    <a:pt x="0" y="33910"/>
                    <a:pt x="33910" y="0"/>
                    <a:pt x="75740" y="0"/>
                  </a:cubicBezTo>
                  <a:close/>
                </a:path>
              </a:pathLst>
            </a:custGeom>
            <a:solidFill>
              <a:srgbClr val="907C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57155" cy="487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114041"/>
            <a:ext cx="7464439" cy="1023609"/>
            <a:chOff x="0" y="0"/>
            <a:chExt cx="1026566" cy="1407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6566" cy="140774"/>
            </a:xfrm>
            <a:custGeom>
              <a:avLst/>
              <a:gdLst/>
              <a:ahLst/>
              <a:cxnLst/>
              <a:rect r="r" b="b" t="t" l="l"/>
              <a:pathLst>
                <a:path h="140774" w="1026566">
                  <a:moveTo>
                    <a:pt x="57045" y="0"/>
                  </a:moveTo>
                  <a:lnTo>
                    <a:pt x="969521" y="0"/>
                  </a:lnTo>
                  <a:cubicBezTo>
                    <a:pt x="984650" y="0"/>
                    <a:pt x="999160" y="6010"/>
                    <a:pt x="1009858" y="16708"/>
                  </a:cubicBezTo>
                  <a:cubicBezTo>
                    <a:pt x="1020556" y="27406"/>
                    <a:pt x="1026566" y="41915"/>
                    <a:pt x="1026566" y="57045"/>
                  </a:cubicBezTo>
                  <a:lnTo>
                    <a:pt x="1026566" y="83730"/>
                  </a:lnTo>
                  <a:cubicBezTo>
                    <a:pt x="1026566" y="115235"/>
                    <a:pt x="1001026" y="140774"/>
                    <a:pt x="969521" y="140774"/>
                  </a:cubicBezTo>
                  <a:lnTo>
                    <a:pt x="57045" y="140774"/>
                  </a:lnTo>
                  <a:cubicBezTo>
                    <a:pt x="41915" y="140774"/>
                    <a:pt x="27406" y="134764"/>
                    <a:pt x="16708" y="124066"/>
                  </a:cubicBezTo>
                  <a:cubicBezTo>
                    <a:pt x="6010" y="113368"/>
                    <a:pt x="0" y="98859"/>
                    <a:pt x="0" y="83730"/>
                  </a:cubicBezTo>
                  <a:lnTo>
                    <a:pt x="0" y="57045"/>
                  </a:lnTo>
                  <a:cubicBezTo>
                    <a:pt x="0" y="41915"/>
                    <a:pt x="6010" y="27406"/>
                    <a:pt x="16708" y="16708"/>
                  </a:cubicBezTo>
                  <a:cubicBezTo>
                    <a:pt x="27406" y="6010"/>
                    <a:pt x="41915" y="0"/>
                    <a:pt x="57045" y="0"/>
                  </a:cubicBezTo>
                  <a:close/>
                </a:path>
              </a:pathLst>
            </a:custGeom>
            <a:solidFill>
              <a:srgbClr val="F9F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26566" cy="188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6419" y="2309100"/>
            <a:ext cx="16315162" cy="7497938"/>
          </a:xfrm>
          <a:custGeom>
            <a:avLst/>
            <a:gdLst/>
            <a:ahLst/>
            <a:cxnLst/>
            <a:rect r="r" b="b" t="t" l="l"/>
            <a:pathLst>
              <a:path h="7497938" w="16315162">
                <a:moveTo>
                  <a:pt x="0" y="0"/>
                </a:moveTo>
                <a:lnTo>
                  <a:pt x="16315162" y="0"/>
                </a:lnTo>
                <a:lnTo>
                  <a:pt x="16315162" y="7497937"/>
                </a:lnTo>
                <a:lnTo>
                  <a:pt x="0" y="749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8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72662" y="1302622"/>
            <a:ext cx="6092777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-95">
                <a:solidFill>
                  <a:srgbClr val="1C1C1D"/>
                </a:solidFill>
                <a:latin typeface="Be Vietnam"/>
              </a:rPr>
              <a:t>Searching for a recommendation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662" y="586356"/>
            <a:ext cx="52650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21">
                <a:solidFill>
                  <a:srgbClr val="F9FAF4"/>
                </a:solidFill>
                <a:latin typeface="Be Vietnam Bold"/>
              </a:rPr>
              <a:t>SIMPLE TASK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07122" y="354025"/>
            <a:ext cx="3294459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20" u="sng">
                <a:solidFill>
                  <a:srgbClr val="F9FAF4"/>
                </a:solidFill>
                <a:latin typeface="Be Vietnam"/>
                <a:hlinkClick r:id="rId3" tooltip="https://www.figma.com/proto/kYvHrnqoLD0qnNdP5VA7Fs/Grapevine-(Copy)?page-id=0%253A1&amp;type=design&amp;node-id=1467-14731&amp;viewport=9005%252C-1246%252C0.47&amp;t=2o2ooYolxQu9YgEk-9&amp;scaling=scale-down&amp;starting-point-node-id=1467%253A14731&amp;show-proto-sidebar=1"/>
              </a:rPr>
              <a:t>Interactive Figma Prototype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4690774"/>
            <a:ext cx="11689981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9"/>
              </a:lnSpc>
            </a:pPr>
            <a:r>
              <a:rPr lang="en-US" sz="9999" spc="-299">
                <a:solidFill>
                  <a:srgbClr val="F9FAF4"/>
                </a:solidFill>
                <a:latin typeface="Be Vietnam"/>
              </a:rPr>
              <a:t>Questions?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694" y="2120689"/>
            <a:ext cx="16230600" cy="19050"/>
          </a:xfrm>
          <a:prstGeom prst="line">
            <a:avLst/>
          </a:prstGeom>
          <a:ln cap="flat" w="9525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947480" y="931692"/>
            <a:ext cx="1828761" cy="87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9"/>
              </a:lnSpc>
              <a:spcBef>
                <a:spcPct val="0"/>
              </a:spcBef>
            </a:pPr>
            <a:r>
              <a:rPr lang="en-US" sz="5399">
                <a:solidFill>
                  <a:srgbClr val="F9FAF4"/>
                </a:solidFill>
                <a:latin typeface="Be Vietnam"/>
              </a:rPr>
              <a:t>07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689" y="1028700"/>
            <a:ext cx="756010" cy="777388"/>
          </a:xfrm>
          <a:custGeom>
            <a:avLst/>
            <a:gdLst/>
            <a:ahLst/>
            <a:cxnLst/>
            <a:rect r="r" b="b" t="t" l="l"/>
            <a:pathLst>
              <a:path h="777388" w="756010">
                <a:moveTo>
                  <a:pt x="0" y="0"/>
                </a:moveTo>
                <a:lnTo>
                  <a:pt x="756010" y="0"/>
                </a:lnTo>
                <a:lnTo>
                  <a:pt x="756010" y="777388"/>
                </a:lnTo>
                <a:lnTo>
                  <a:pt x="0" y="77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33116" y="0"/>
            <a:ext cx="8404916" cy="10287000"/>
            <a:chOff x="0" y="0"/>
            <a:chExt cx="1861375" cy="2278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1376" cy="2278187"/>
            </a:xfrm>
            <a:custGeom>
              <a:avLst/>
              <a:gdLst/>
              <a:ahLst/>
              <a:cxnLst/>
              <a:rect r="r" b="b" t="t" l="l"/>
              <a:pathLst>
                <a:path h="2278187" w="1861376">
                  <a:moveTo>
                    <a:pt x="50661" y="0"/>
                  </a:moveTo>
                  <a:lnTo>
                    <a:pt x="1810714" y="0"/>
                  </a:lnTo>
                  <a:cubicBezTo>
                    <a:pt x="1838694" y="0"/>
                    <a:pt x="1861376" y="22682"/>
                    <a:pt x="1861376" y="50661"/>
                  </a:cubicBezTo>
                  <a:lnTo>
                    <a:pt x="1861376" y="2227525"/>
                  </a:lnTo>
                  <a:cubicBezTo>
                    <a:pt x="1861376" y="2255505"/>
                    <a:pt x="1838694" y="2278187"/>
                    <a:pt x="1810714" y="2278187"/>
                  </a:cubicBezTo>
                  <a:lnTo>
                    <a:pt x="50661" y="2278187"/>
                  </a:lnTo>
                  <a:cubicBezTo>
                    <a:pt x="22682" y="2278187"/>
                    <a:pt x="0" y="2255505"/>
                    <a:pt x="0" y="2227525"/>
                  </a:cubicBezTo>
                  <a:lnTo>
                    <a:pt x="0" y="50661"/>
                  </a:lnTo>
                  <a:cubicBezTo>
                    <a:pt x="0" y="22682"/>
                    <a:pt x="22682" y="0"/>
                    <a:pt x="50661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61375" cy="2325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199063"/>
            <a:ext cx="6032997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9"/>
              </a:lnSpc>
            </a:pPr>
            <a:r>
              <a:rPr lang="en-US" sz="9999" spc="-299">
                <a:solidFill>
                  <a:srgbClr val="F9FAF4"/>
                </a:solidFill>
                <a:latin typeface="Be Vietnam"/>
              </a:rPr>
              <a:t>Problem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9802" y="4379673"/>
            <a:ext cx="8399769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Our app facilitates the search for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quality services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by allowing users to seek and share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vetted recommendations through an extended network of friends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, encompassing a variety of needs from plumbing to child care.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19802" y="2199063"/>
            <a:ext cx="10689838" cy="138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9"/>
              </a:lnSpc>
            </a:pPr>
            <a:r>
              <a:rPr lang="en-US" sz="9999" spc="-299">
                <a:solidFill>
                  <a:srgbClr val="907CE1"/>
                </a:solidFill>
                <a:latin typeface="Be Vietnam"/>
              </a:rPr>
              <a:t>Solution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379673"/>
            <a:ext cx="603299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9FAF4"/>
                </a:solidFill>
                <a:latin typeface="Canva Sans"/>
              </a:rPr>
              <a:t>People struggle to find services that suit their personal needs, as </a:t>
            </a:r>
            <a:r>
              <a:rPr lang="en-US" sz="3399">
                <a:solidFill>
                  <a:srgbClr val="F9FAF4"/>
                </a:solidFill>
                <a:latin typeface="Canva Sans Bold"/>
              </a:rPr>
              <a:t>online reviews are often unreliable and impersonal.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689" y="4019261"/>
            <a:ext cx="11226303" cy="2730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99"/>
              </a:lnSpc>
            </a:pPr>
            <a:r>
              <a:rPr lang="en-US" sz="9999" spc="-299">
                <a:solidFill>
                  <a:srgbClr val="F9FAF4"/>
                </a:solidFill>
                <a:latin typeface="Be Vietnam"/>
              </a:rPr>
              <a:t>Heuristic Evaluation Results</a:t>
            </a:r>
          </a:p>
        </p:txBody>
      </p:sp>
      <p:sp>
        <p:nvSpPr>
          <p:cNvPr name="AutoShape 3" id="3"/>
          <p:cNvSpPr/>
          <p:nvPr/>
        </p:nvSpPr>
        <p:spPr>
          <a:xfrm>
            <a:off x="1028694" y="2120689"/>
            <a:ext cx="16230600" cy="19050"/>
          </a:xfrm>
          <a:prstGeom prst="line">
            <a:avLst/>
          </a:prstGeom>
          <a:ln cap="flat" w="9525">
            <a:solidFill>
              <a:srgbClr val="DBDB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947480" y="931692"/>
            <a:ext cx="1828761" cy="87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9"/>
              </a:lnSpc>
              <a:spcBef>
                <a:spcPct val="0"/>
              </a:spcBef>
            </a:pPr>
            <a:r>
              <a:rPr lang="en-US" sz="5399">
                <a:solidFill>
                  <a:srgbClr val="F9FAF4"/>
                </a:solidFill>
                <a:latin typeface="Be Vietnam"/>
              </a:rPr>
              <a:t>03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689" y="1028700"/>
            <a:ext cx="756010" cy="777388"/>
          </a:xfrm>
          <a:custGeom>
            <a:avLst/>
            <a:gdLst/>
            <a:ahLst/>
            <a:cxnLst/>
            <a:rect r="r" b="b" t="t" l="l"/>
            <a:pathLst>
              <a:path h="777388" w="756010">
                <a:moveTo>
                  <a:pt x="0" y="0"/>
                </a:moveTo>
                <a:lnTo>
                  <a:pt x="756010" y="0"/>
                </a:lnTo>
                <a:lnTo>
                  <a:pt x="756010" y="777388"/>
                </a:lnTo>
                <a:lnTo>
                  <a:pt x="0" y="77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419480" y="318342"/>
          <a:ext cx="15449041" cy="9683654"/>
        </p:xfrm>
        <a:graphic>
          <a:graphicData uri="http://schemas.openxmlformats.org/drawingml/2006/table">
            <a:tbl>
              <a:tblPr/>
              <a:tblGrid>
                <a:gridCol w="4941536"/>
                <a:gridCol w="1737521"/>
                <a:gridCol w="1557951"/>
                <a:gridCol w="1720901"/>
                <a:gridCol w="1670642"/>
                <a:gridCol w="1586452"/>
                <a:gridCol w="2234037"/>
              </a:tblGrid>
              <a:tr h="9153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Category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Sev 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Sev 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Sev 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Sev 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Sev 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Total Number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H1: Visibility of Status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</a:tr>
              <a:tr h="5751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H2: Match Sys &amp; World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H3: User Control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3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H4: Consistency &amp; Standards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15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</a:tr>
              <a:tr h="5751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H5: Error Prevention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3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H6: Recognition not Recall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H7: Efficiency of Use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H8: Minimalist Design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7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</a:tr>
              <a:tr h="7653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H9: Help Users with Errors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4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53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H10: Help &amp; Documentation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1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H11: Accessible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534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H12: Value Alignment &amp; Inclusion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2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5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</a:tr>
              <a:tr h="7653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Total Violations by Severity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1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13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26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18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0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Be Vietnam"/>
                        </a:rPr>
                        <a:t>58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952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9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483137"/>
            <a:ext cx="18288000" cy="3255191"/>
            <a:chOff x="0" y="0"/>
            <a:chExt cx="4050110" cy="72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0110" cy="720903"/>
            </a:xfrm>
            <a:custGeom>
              <a:avLst/>
              <a:gdLst/>
              <a:ahLst/>
              <a:cxnLst/>
              <a:rect r="r" b="b" t="t" l="l"/>
              <a:pathLst>
                <a:path h="720903" w="4050110">
                  <a:moveTo>
                    <a:pt x="23283" y="0"/>
                  </a:moveTo>
                  <a:lnTo>
                    <a:pt x="4026827" y="0"/>
                  </a:lnTo>
                  <a:cubicBezTo>
                    <a:pt x="4033002" y="0"/>
                    <a:pt x="4038924" y="2453"/>
                    <a:pt x="4043291" y="6820"/>
                  </a:cubicBezTo>
                  <a:cubicBezTo>
                    <a:pt x="4047657" y="11186"/>
                    <a:pt x="4050110" y="17108"/>
                    <a:pt x="4050110" y="23283"/>
                  </a:cubicBezTo>
                  <a:lnTo>
                    <a:pt x="4050110" y="697620"/>
                  </a:lnTo>
                  <a:cubicBezTo>
                    <a:pt x="4050110" y="703795"/>
                    <a:pt x="4047657" y="709717"/>
                    <a:pt x="4043291" y="714084"/>
                  </a:cubicBezTo>
                  <a:cubicBezTo>
                    <a:pt x="4038924" y="718450"/>
                    <a:pt x="4033002" y="720903"/>
                    <a:pt x="4026827" y="720903"/>
                  </a:cubicBezTo>
                  <a:lnTo>
                    <a:pt x="23283" y="720903"/>
                  </a:lnTo>
                  <a:cubicBezTo>
                    <a:pt x="17108" y="720903"/>
                    <a:pt x="11186" y="718450"/>
                    <a:pt x="6820" y="714084"/>
                  </a:cubicBezTo>
                  <a:cubicBezTo>
                    <a:pt x="2453" y="709717"/>
                    <a:pt x="0" y="703795"/>
                    <a:pt x="0" y="697620"/>
                  </a:cubicBezTo>
                  <a:lnTo>
                    <a:pt x="0" y="23283"/>
                  </a:lnTo>
                  <a:cubicBezTo>
                    <a:pt x="0" y="17108"/>
                    <a:pt x="2453" y="11186"/>
                    <a:pt x="6820" y="6820"/>
                  </a:cubicBezTo>
                  <a:cubicBezTo>
                    <a:pt x="11186" y="2453"/>
                    <a:pt x="17108" y="0"/>
                    <a:pt x="23283" y="0"/>
                  </a:cubicBezTo>
                  <a:close/>
                </a:path>
              </a:pathLst>
            </a:custGeom>
            <a:solidFill>
              <a:srgbClr val="1C1C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50110" cy="768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5935" y="3378933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4272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H4: Consistency and Standards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50">
                  <a:solidFill>
                    <a:srgbClr val="FFFFFF"/>
                  </a:solidFill>
                  <a:latin typeface="Be Vietnam"/>
                </a:rPr>
                <a:t>26%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776427"/>
            <a:ext cx="11763302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75"/>
              </a:lnSpc>
            </a:pPr>
            <a:r>
              <a:rPr lang="en-US" sz="7500" spc="-225">
                <a:solidFill>
                  <a:srgbClr val="F9FAF4"/>
                </a:solidFill>
                <a:latin typeface="Be Vietnam"/>
              </a:rPr>
              <a:t>High-Level </a:t>
            </a:r>
            <a:r>
              <a:rPr lang="en-US" sz="7500" spc="-225">
                <a:solidFill>
                  <a:srgbClr val="AA8DD8"/>
                </a:solidFill>
                <a:latin typeface="Be Vietnam"/>
              </a:rPr>
              <a:t>Summary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026611" y="3378933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ED5D5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H8: Minimalist Design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50">
                  <a:solidFill>
                    <a:srgbClr val="FFFFFF"/>
                  </a:solidFill>
                  <a:latin typeface="Be Vietnam"/>
                </a:rPr>
                <a:t>12%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07287" y="3378933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AA8A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H1: Visibility of System Status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50">
                  <a:solidFill>
                    <a:srgbClr val="FFFFFF"/>
                  </a:solidFill>
                  <a:latin typeface="Be Vietnam"/>
                </a:rPr>
                <a:t>9%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187963" y="3378933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AA8A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H12: Value Alignment and Inclusion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50">
                  <a:solidFill>
                    <a:srgbClr val="FFFFFF"/>
                  </a:solidFill>
                  <a:latin typeface="Be Vietnam"/>
                </a:rPr>
                <a:t>9%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38808" y="6787640"/>
            <a:ext cx="3086100" cy="30861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AA8DD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Severity 2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50">
                  <a:solidFill>
                    <a:srgbClr val="FFFFFF"/>
                  </a:solidFill>
                  <a:latin typeface="Be Vietnam"/>
                </a:rPr>
                <a:t>26/58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271683" y="6787640"/>
            <a:ext cx="3086100" cy="308610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44EA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Severity 3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50">
                  <a:solidFill>
                    <a:srgbClr val="FFFFFF"/>
                  </a:solidFill>
                  <a:latin typeface="Be Vietnam"/>
                </a:rPr>
                <a:t>18/58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607287" y="6787640"/>
            <a:ext cx="3086100" cy="308610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53788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 spc="-24">
                  <a:solidFill>
                    <a:srgbClr val="FFFFFF"/>
                  </a:solidFill>
                  <a:latin typeface="Be Vietnam"/>
                </a:rPr>
                <a:t>Severity 4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-50">
                  <a:solidFill>
                    <a:srgbClr val="FFFFFF"/>
                  </a:solidFill>
                  <a:latin typeface="Be Vietnam"/>
                </a:rPr>
                <a:t>0/58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DAF1fYUPea8</dc:identifier>
  <dcterms:modified xsi:type="dcterms:W3CDTF">2011-08-01T06:04:30Z</dcterms:modified>
  <cp:revision>1</cp:revision>
  <dc:title>A8</dc:title>
</cp:coreProperties>
</file>